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2" r:id="rId1"/>
  </p:sldMasterIdLst>
  <p:notesMasterIdLst>
    <p:notesMasterId r:id="rId64"/>
  </p:notesMasterIdLst>
  <p:sldIdLst>
    <p:sldId id="256" r:id="rId2"/>
    <p:sldId id="400" r:id="rId3"/>
    <p:sldId id="377" r:id="rId4"/>
    <p:sldId id="407" r:id="rId5"/>
    <p:sldId id="371" r:id="rId6"/>
    <p:sldId id="408" r:id="rId7"/>
    <p:sldId id="410" r:id="rId8"/>
    <p:sldId id="350" r:id="rId9"/>
    <p:sldId id="337" r:id="rId10"/>
    <p:sldId id="411" r:id="rId11"/>
    <p:sldId id="326" r:id="rId12"/>
    <p:sldId id="340" r:id="rId13"/>
    <p:sldId id="351" r:id="rId14"/>
    <p:sldId id="343" r:id="rId15"/>
    <p:sldId id="412" r:id="rId16"/>
    <p:sldId id="344" r:id="rId17"/>
    <p:sldId id="348" r:id="rId18"/>
    <p:sldId id="413" r:id="rId19"/>
    <p:sldId id="414" r:id="rId20"/>
    <p:sldId id="359" r:id="rId21"/>
    <p:sldId id="364" r:id="rId22"/>
    <p:sldId id="361" r:id="rId23"/>
    <p:sldId id="420" r:id="rId24"/>
    <p:sldId id="362" r:id="rId25"/>
    <p:sldId id="421" r:id="rId26"/>
    <p:sldId id="363" r:id="rId27"/>
    <p:sldId id="352" r:id="rId28"/>
    <p:sldId id="423" r:id="rId29"/>
    <p:sldId id="366" r:id="rId30"/>
    <p:sldId id="353" r:id="rId31"/>
    <p:sldId id="354" r:id="rId32"/>
    <p:sldId id="431" r:id="rId33"/>
    <p:sldId id="432" r:id="rId34"/>
    <p:sldId id="434" r:id="rId35"/>
    <p:sldId id="435" r:id="rId36"/>
    <p:sldId id="339" r:id="rId37"/>
    <p:sldId id="436" r:id="rId38"/>
    <p:sldId id="437" r:id="rId39"/>
    <p:sldId id="341" r:id="rId40"/>
    <p:sldId id="438" r:id="rId41"/>
    <p:sldId id="346" r:id="rId42"/>
    <p:sldId id="347" r:id="rId43"/>
    <p:sldId id="442" r:id="rId44"/>
    <p:sldId id="443" r:id="rId45"/>
    <p:sldId id="444" r:id="rId46"/>
    <p:sldId id="372" r:id="rId47"/>
    <p:sldId id="445" r:id="rId48"/>
    <p:sldId id="448" r:id="rId49"/>
    <p:sldId id="449" r:id="rId50"/>
    <p:sldId id="378" r:id="rId51"/>
    <p:sldId id="450" r:id="rId52"/>
    <p:sldId id="451" r:id="rId53"/>
    <p:sldId id="380" r:id="rId54"/>
    <p:sldId id="382" r:id="rId55"/>
    <p:sldId id="402" r:id="rId56"/>
    <p:sldId id="403" r:id="rId57"/>
    <p:sldId id="404" r:id="rId58"/>
    <p:sldId id="405" r:id="rId59"/>
    <p:sldId id="397" r:id="rId60"/>
    <p:sldId id="406" r:id="rId61"/>
    <p:sldId id="439" r:id="rId62"/>
    <p:sldId id="441" r:id="rId63"/>
  </p:sldIdLst>
  <p:sldSz cx="12192000" cy="6858000"/>
  <p:notesSz cx="6797675" cy="9928225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866375F2-88DD-437C-BAA4-1209B5C42EEB}">
          <p14:sldIdLst>
            <p14:sldId id="256"/>
            <p14:sldId id="400"/>
            <p14:sldId id="377"/>
            <p14:sldId id="407"/>
            <p14:sldId id="371"/>
            <p14:sldId id="408"/>
            <p14:sldId id="410"/>
            <p14:sldId id="350"/>
            <p14:sldId id="337"/>
            <p14:sldId id="411"/>
            <p14:sldId id="326"/>
            <p14:sldId id="340"/>
            <p14:sldId id="351"/>
            <p14:sldId id="343"/>
            <p14:sldId id="412"/>
            <p14:sldId id="344"/>
            <p14:sldId id="348"/>
            <p14:sldId id="413"/>
            <p14:sldId id="414"/>
            <p14:sldId id="359"/>
            <p14:sldId id="364"/>
            <p14:sldId id="361"/>
            <p14:sldId id="420"/>
            <p14:sldId id="362"/>
            <p14:sldId id="421"/>
            <p14:sldId id="363"/>
            <p14:sldId id="352"/>
            <p14:sldId id="423"/>
            <p14:sldId id="366"/>
            <p14:sldId id="353"/>
            <p14:sldId id="354"/>
            <p14:sldId id="431"/>
            <p14:sldId id="432"/>
            <p14:sldId id="434"/>
            <p14:sldId id="435"/>
            <p14:sldId id="339"/>
            <p14:sldId id="436"/>
            <p14:sldId id="437"/>
            <p14:sldId id="341"/>
            <p14:sldId id="438"/>
            <p14:sldId id="346"/>
            <p14:sldId id="347"/>
            <p14:sldId id="442"/>
            <p14:sldId id="443"/>
            <p14:sldId id="444"/>
            <p14:sldId id="372"/>
            <p14:sldId id="445"/>
            <p14:sldId id="448"/>
            <p14:sldId id="449"/>
            <p14:sldId id="378"/>
            <p14:sldId id="450"/>
            <p14:sldId id="451"/>
            <p14:sldId id="380"/>
            <p14:sldId id="382"/>
            <p14:sldId id="402"/>
            <p14:sldId id="403"/>
            <p14:sldId id="404"/>
            <p14:sldId id="405"/>
            <p14:sldId id="397"/>
            <p14:sldId id="406"/>
            <p14:sldId id="439"/>
            <p14:sldId id="44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58971"/>
    <a:srgbClr val="007E39"/>
    <a:srgbClr val="0083EF"/>
    <a:srgbClr val="BCEBDF"/>
    <a:srgbClr val="CCFFFF"/>
    <a:srgbClr val="EBFFFF"/>
    <a:srgbClr val="339933"/>
    <a:srgbClr val="F8F8F8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890" autoAdjust="0"/>
    <p:restoredTop sz="94625" autoAdjust="0"/>
  </p:normalViewPr>
  <p:slideViewPr>
    <p:cSldViewPr>
      <p:cViewPr varScale="1">
        <p:scale>
          <a:sx n="102" d="100"/>
          <a:sy n="102" d="100"/>
        </p:scale>
        <p:origin x="588" y="7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5" d="100"/>
          <a:sy n="65" d="100"/>
        </p:scale>
        <p:origin x="2232" y="72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D9897E-559B-4802-87FD-BDDBC21CBABC}" type="datetimeFigureOut">
              <a:rPr lang="ko-KR" altLang="en-US" smtClean="0"/>
              <a:t>2022-10-18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7AADCE-4523-43FE-B0A8-90B87F2F6B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54131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16634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89093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73418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microsoft.com/office/2007/relationships/hdphoto" Target="../media/hdphoto3.wdp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A7EA2AE4-D91D-43D2-A66A-1BD4DAD5C19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8000"/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0" y="8469"/>
            <a:ext cx="7191166" cy="6841061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5E9B4FC-7EAE-4FF6-A84D-CA1427625F8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ement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0704512" y="5085184"/>
            <a:ext cx="1152128" cy="1123356"/>
          </a:xfrm>
          <a:prstGeom prst="ellipse">
            <a:avLst/>
          </a:prstGeom>
          <a:ln w="9525" cap="rnd"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3B198E8-9810-4379-95E0-0362925230B3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5015880" y="620688"/>
            <a:ext cx="1658156" cy="1836043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128000" y="6248401"/>
            <a:ext cx="35560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812801" y="6248207"/>
            <a:ext cx="7228111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-11633" y="1036860"/>
            <a:ext cx="711200" cy="244476"/>
          </a:xfrm>
          <a:prstGeom prst="rect">
            <a:avLst/>
          </a:prstGeom>
        </p:spPr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37600" y="609601"/>
            <a:ext cx="2743200" cy="5516563"/>
          </a:xfrm>
        </p:spPr>
        <p:txBody>
          <a:bodyPr vert="eaVert"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609600"/>
            <a:ext cx="7416800" cy="5516564"/>
          </a:xfrm>
        </p:spPr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737600" y="6248403"/>
            <a:ext cx="29464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609602" y="6248208"/>
            <a:ext cx="7431311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직사각형 6"/>
          <p:cNvSpPr/>
          <p:nvPr/>
        </p:nvSpPr>
        <p:spPr bwMode="white">
          <a:xfrm>
            <a:off x="8128424" y="0"/>
            <a:ext cx="42672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8" name="직사각형 7"/>
          <p:cNvSpPr/>
          <p:nvPr/>
        </p:nvSpPr>
        <p:spPr>
          <a:xfrm>
            <a:off x="8189384" y="609600"/>
            <a:ext cx="3048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9" name="직사각형 8"/>
          <p:cNvSpPr/>
          <p:nvPr/>
        </p:nvSpPr>
        <p:spPr>
          <a:xfrm>
            <a:off x="8189384" y="0"/>
            <a:ext cx="3048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 rot="5400000">
            <a:off x="8075084" y="103716"/>
            <a:ext cx="533400" cy="325968"/>
          </a:xfrm>
          <a:prstGeom prst="rect">
            <a:avLst/>
          </a:prstGeom>
        </p:spPr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 userDrawn="1"/>
        </p:nvSpPr>
        <p:spPr>
          <a:xfrm>
            <a:off x="430743" y="404814"/>
            <a:ext cx="11330516" cy="6048375"/>
          </a:xfrm>
          <a:prstGeom prst="roundRect">
            <a:avLst>
              <a:gd name="adj" fmla="val 5013"/>
            </a:avLst>
          </a:prstGeom>
          <a:solidFill>
            <a:schemeClr val="tx2">
              <a:alpha val="84706"/>
            </a:schemeClr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800" dirty="0">
              <a:solidFill>
                <a:srgbClr val="FF9999"/>
              </a:solidFill>
            </a:endParaRPr>
          </a:p>
        </p:txBody>
      </p:sp>
      <p:sp>
        <p:nvSpPr>
          <p:cNvPr id="7" name="텍스트 개체 틀 6"/>
          <p:cNvSpPr>
            <a:spLocks noGrp="1"/>
          </p:cNvSpPr>
          <p:nvPr userDrawn="1"/>
        </p:nvSpPr>
        <p:spPr bwMode="auto">
          <a:xfrm>
            <a:off x="958802" y="3412605"/>
            <a:ext cx="10273141" cy="938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8" name="텍스트 개체 틀 6"/>
          <p:cNvSpPr>
            <a:spLocks noGrp="1"/>
          </p:cNvSpPr>
          <p:nvPr userDrawn="1"/>
        </p:nvSpPr>
        <p:spPr bwMode="auto">
          <a:xfrm>
            <a:off x="958802" y="2348881"/>
            <a:ext cx="10273141" cy="938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9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959430" y="3412605"/>
            <a:ext cx="10273141" cy="93893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FontTx/>
              <a:buNone/>
              <a:defRPr sz="48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10" name="텍스트 개체 틀 6"/>
          <p:cNvSpPr>
            <a:spLocks noGrp="1"/>
          </p:cNvSpPr>
          <p:nvPr>
            <p:ph type="body" sz="quarter" idx="14"/>
          </p:nvPr>
        </p:nvSpPr>
        <p:spPr>
          <a:xfrm>
            <a:off x="959430" y="2348881"/>
            <a:ext cx="10273141" cy="93893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FontTx/>
              <a:buNone/>
              <a:defRPr sz="54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715976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섹션 목차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19403" y="184745"/>
            <a:ext cx="9121013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2832992" y="908051"/>
            <a:ext cx="3119669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5952662" y="908051"/>
            <a:ext cx="3119669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>
            <a:off x="9072331" y="908051"/>
            <a:ext cx="3119669" cy="0"/>
          </a:xfrm>
          <a:prstGeom prst="line">
            <a:avLst/>
          </a:prstGeom>
          <a:ln w="7620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 userDrawn="1"/>
        </p:nvCxnSpPr>
        <p:spPr>
          <a:xfrm>
            <a:off x="0" y="908051"/>
            <a:ext cx="3119669" cy="0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내용 개체 틀 2"/>
          <p:cNvSpPr>
            <a:spLocks noGrp="1"/>
          </p:cNvSpPr>
          <p:nvPr>
            <p:ph idx="10"/>
          </p:nvPr>
        </p:nvSpPr>
        <p:spPr>
          <a:xfrm>
            <a:off x="719403" y="1196752"/>
            <a:ext cx="10945216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Font typeface="Wingdings" pitchFamily="2" charset="2"/>
              <a:buChar char="n"/>
              <a:defRPr sz="1600" b="1">
                <a:latin typeface="+mn-ea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/>
            </a:lvl3pPr>
            <a:lvl4pPr marL="809625" indent="-180975">
              <a:spcAft>
                <a:spcPts val="300"/>
              </a:spcAft>
              <a:buSzPct val="96000"/>
              <a:defRPr sz="1100"/>
            </a:lvl4pPr>
            <a:lvl5pPr marL="990600" indent="-180975">
              <a:defRPr sz="11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8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9162535" y="633163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3A01160-D8F5-4E02-A012-150AA5964FF6}" type="slidenum">
              <a:rPr lang="ko-KR" altLang="en-US" smtClean="0"/>
              <a:pPr/>
              <a:t>‹#›</a:t>
            </a:fld>
            <a:r>
              <a:rPr lang="ko-KR" altLang="en-US" dirty="0"/>
              <a:t> </a:t>
            </a:r>
            <a:r>
              <a:rPr lang="en-US" altLang="ko-KR" dirty="0"/>
              <a:t>/ 30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461820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5"/>
          <p:cNvSpPr txBox="1">
            <a:spLocks/>
          </p:cNvSpPr>
          <p:nvPr userDrawn="1"/>
        </p:nvSpPr>
        <p:spPr>
          <a:xfrm>
            <a:off x="11516499" y="6423569"/>
            <a:ext cx="440469" cy="288888"/>
          </a:xfrm>
          <a:prstGeom prst="rect">
            <a:avLst/>
          </a:prstGeom>
        </p:spPr>
        <p:txBody>
          <a:bodyPr vert="horz" lIns="94600" tIns="47300" rIns="94600" bIns="47300" rtlCol="0" anchor="ctr"/>
          <a:lstStyle>
            <a:lvl1pPr algn="l">
              <a:defRPr lang="ko-KR" altLang="en-US" sz="1000" b="1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ctr" defTabSz="945947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DB1A714-22B6-415B-B621-748EF96EC691}" type="slidenum">
              <a:rPr kumimoji="0" lang="en-US" altLang="ko-KR" sz="1270" b="1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pPr marL="0" marR="0" lvl="0" indent="0" algn="ctr" defTabSz="945947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en-US" sz="127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2CB4EF-5AAA-4224-A02E-6D17BF2438E5}"/>
              </a:ext>
            </a:extLst>
          </p:cNvPr>
          <p:cNvSpPr txBox="1"/>
          <p:nvPr userDrawn="1"/>
        </p:nvSpPr>
        <p:spPr>
          <a:xfrm>
            <a:off x="1720417" y="1404371"/>
            <a:ext cx="8881780" cy="6226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10976" indent="-310976">
              <a:buFont typeface="Wingdings" panose="05000000000000000000" pitchFamily="2" charset="2"/>
              <a:buChar char="§"/>
            </a:pPr>
            <a:endParaRPr lang="en-US" altLang="ko-KR" sz="1814" dirty="0"/>
          </a:p>
          <a:p>
            <a:pPr marL="783950" lvl="1" indent="-310976">
              <a:buFont typeface="Wingdings" panose="05000000000000000000" pitchFamily="2" charset="2"/>
              <a:buChar char="§"/>
            </a:pPr>
            <a:endParaRPr lang="ko-KR" altLang="en-US" sz="1632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CD370973-2153-4AA1-BD05-D0D55B4027A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112261" y="881886"/>
            <a:ext cx="9077770" cy="3233225"/>
          </a:xfrm>
        </p:spPr>
        <p:txBody>
          <a:bodyPr/>
          <a:lstStyle>
            <a:lvl1pPr marL="354730" indent="-354730">
              <a:lnSpc>
                <a:spcPts val="2539"/>
              </a:lnSpc>
              <a:spcAft>
                <a:spcPts val="544"/>
              </a:spcAft>
              <a:buFont typeface="Wingdings" panose="05000000000000000000" pitchFamily="2" charset="2"/>
              <a:buChar char="§"/>
              <a:defRPr sz="1995" b="1"/>
            </a:lvl1pPr>
            <a:lvl2pPr marL="768582" indent="-295609">
              <a:lnSpc>
                <a:spcPts val="2539"/>
              </a:lnSpc>
              <a:spcAft>
                <a:spcPts val="544"/>
              </a:spcAft>
              <a:buClr>
                <a:schemeClr val="bg2">
                  <a:lumMod val="25000"/>
                </a:schemeClr>
              </a:buClr>
              <a:buSzPct val="80000"/>
              <a:buFont typeface="Wingdings" panose="05000000000000000000" pitchFamily="2" charset="2"/>
              <a:buChar char="§"/>
              <a:defRPr sz="1814"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>
              <a:lnSpc>
                <a:spcPct val="100000"/>
              </a:lnSpc>
              <a:spcAft>
                <a:spcPts val="544"/>
              </a:spcAft>
              <a:defRPr sz="1632"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>
              <a:lnSpc>
                <a:spcPct val="100000"/>
              </a:lnSpc>
              <a:spcAft>
                <a:spcPts val="544"/>
              </a:spcAft>
              <a:defRPr sz="1632"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>
              <a:lnSpc>
                <a:spcPct val="100000"/>
              </a:lnSpc>
              <a:spcAft>
                <a:spcPts val="544"/>
              </a:spcAft>
              <a:defRPr sz="1632">
                <a:latin typeface="굴림" panose="020B0600000101010101" pitchFamily="50" charset="-127"/>
                <a:ea typeface="굴림" panose="020B0600000101010101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12" name="제목 11">
            <a:extLst>
              <a:ext uri="{FF2B5EF4-FFF2-40B4-BE49-F238E27FC236}">
                <a16:creationId xmlns:a16="http://schemas.microsoft.com/office/drawing/2014/main" id="{0358AF03-5E36-40A3-BA01-FCB246BD3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026" y="163468"/>
            <a:ext cx="8881780" cy="472245"/>
          </a:xfrm>
        </p:spPr>
        <p:txBody>
          <a:bodyPr>
            <a:normAutofit/>
          </a:bodyPr>
          <a:lstStyle>
            <a:lvl1pPr algn="l">
              <a:defRPr sz="2902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9072772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03512" y="44624"/>
            <a:ext cx="6768752" cy="576064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kumimoji="0" lang="ko-KR" altLang="en-US" dirty="0"/>
              <a:t>마스터 제목 스타일 편집</a:t>
            </a:r>
            <a:endParaRPr kumimoji="0" 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sz="quarter" idx="1" hasCustomPrompt="1"/>
          </p:nvPr>
        </p:nvSpPr>
        <p:spPr>
          <a:xfrm>
            <a:off x="1487488" y="1052736"/>
            <a:ext cx="10153128" cy="5040560"/>
          </a:xfrm>
        </p:spPr>
        <p:txBody>
          <a:bodyPr vert="horz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lang="ko-KR" altLang="en-US" sz="2000" b="1" dirty="0" smtClean="0"/>
            </a:lvl1pPr>
            <a:lvl2pPr>
              <a:spcBef>
                <a:spcPts val="0"/>
              </a:spcBef>
              <a:spcAft>
                <a:spcPts val="600"/>
              </a:spcAft>
              <a:defRPr lang="ko-KR" altLang="en-US" sz="1800" dirty="0" smtClean="0"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>
              <a:lnSpc>
                <a:spcPts val="2600"/>
              </a:lnSpc>
              <a:defRPr lang="ko-KR" altLang="en-US" sz="1600" dirty="0" smtClean="0"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>
              <a:defRPr lang="ko-KR" altLang="en-US" sz="1400" dirty="0" smtClean="0">
                <a:latin typeface="굴림" panose="020B0600000101010101" pitchFamily="50" charset="-127"/>
                <a:ea typeface="굴림" panose="020B0600000101010101" pitchFamily="50" charset="-127"/>
              </a:defRPr>
            </a:lvl4pPr>
          </a:lstStyle>
          <a:p>
            <a:pPr lvl="0">
              <a:lnSpc>
                <a:spcPct val="150000"/>
              </a:lnSpc>
            </a:pPr>
            <a:r>
              <a:rPr lang="ko-KR" altLang="en-US" dirty="0"/>
              <a:t>마스터 텍스트 스타일을 편집합니다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둘째 수준</a:t>
            </a:r>
          </a:p>
          <a:p>
            <a:pPr lvl="2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</a:pPr>
            <a:r>
              <a:rPr lang="ko-KR" altLang="en-US" dirty="0"/>
              <a:t>셋째 수준</a:t>
            </a:r>
          </a:p>
          <a:p>
            <a:pPr lvl="3">
              <a:lnSpc>
                <a:spcPct val="150000"/>
              </a:lnSpc>
            </a:pPr>
            <a:r>
              <a:rPr lang="ko-KR" altLang="en-US" dirty="0"/>
              <a:t>넷째 수준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828801" y="2743200"/>
            <a:ext cx="9497484" cy="1673225"/>
          </a:xfrm>
        </p:spPr>
        <p:txBody>
          <a:bodyPr anchor="t"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 dirty="0"/>
              <a:t>마스터 텍스트 스타일을 편집합니다</a:t>
            </a:r>
          </a:p>
        </p:txBody>
      </p:sp>
      <p:sp>
        <p:nvSpPr>
          <p:cNvPr id="7" name="직사각형 6"/>
          <p:cNvSpPr/>
          <p:nvPr/>
        </p:nvSpPr>
        <p:spPr bwMode="white">
          <a:xfrm>
            <a:off x="0" y="1524000"/>
            <a:ext cx="12192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8" name="직사각형 7"/>
          <p:cNvSpPr/>
          <p:nvPr/>
        </p:nvSpPr>
        <p:spPr>
          <a:xfrm>
            <a:off x="0" y="1600200"/>
            <a:ext cx="1727200" cy="990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9" name="직사각형 8"/>
          <p:cNvSpPr/>
          <p:nvPr/>
        </p:nvSpPr>
        <p:spPr>
          <a:xfrm>
            <a:off x="1828800" y="1600200"/>
            <a:ext cx="10363200" cy="990600"/>
          </a:xfrm>
          <a:prstGeom prst="rect">
            <a:avLst/>
          </a:prstGeom>
          <a:solidFill>
            <a:srgbClr val="BCEBD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28800" y="1600200"/>
            <a:ext cx="10160000" cy="990600"/>
          </a:xfrm>
        </p:spPr>
        <p:txBody>
          <a:bodyPr>
            <a:normAutofit/>
          </a:bodyPr>
          <a:lstStyle>
            <a:lvl1pPr algn="l">
              <a:buNone/>
              <a:defRPr sz="3600" b="0" cap="none">
                <a:solidFill>
                  <a:schemeClr val="tx1"/>
                </a:solidFill>
              </a:defRPr>
            </a:lvl1pPr>
          </a:lstStyle>
          <a:p>
            <a:r>
              <a:rPr kumimoji="0" lang="ko-KR" altLang="en-US" dirty="0"/>
              <a:t>마스터 제목 스타일 편집</a:t>
            </a:r>
            <a:endParaRPr kumimoji="0" lang="en-US" dirty="0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727200" cy="70167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812800" y="1589567"/>
            <a:ext cx="5181600" cy="4572000"/>
          </a:xfrm>
        </p:spPr>
        <p:txBody>
          <a:bodyPr/>
          <a:lstStyle/>
          <a:p>
            <a:pPr lvl="0" eaLnBrk="1" latinLnBrk="0" hangingPunct="1"/>
            <a:r>
              <a:rPr lang="ko-KR" altLang="en-US" dirty="0"/>
              <a:t>마스터 텍스트 스타일을 편집합니다</a:t>
            </a:r>
          </a:p>
          <a:p>
            <a:pPr lvl="1" eaLnBrk="1" latinLnBrk="0" hangingPunct="1"/>
            <a:r>
              <a:rPr lang="ko-KR" altLang="en-US" dirty="0"/>
              <a:t>둘째 수준</a:t>
            </a:r>
          </a:p>
          <a:p>
            <a:pPr lvl="2" eaLnBrk="1" latinLnBrk="0" hangingPunct="1"/>
            <a:r>
              <a:rPr lang="ko-KR" altLang="en-US" dirty="0"/>
              <a:t>셋째 수준</a:t>
            </a:r>
          </a:p>
          <a:p>
            <a:pPr lvl="3" eaLnBrk="1" latinLnBrk="0" hangingPunct="1"/>
            <a:r>
              <a:rPr lang="ko-KR" altLang="en-US" dirty="0"/>
              <a:t>넷째 수준</a:t>
            </a:r>
          </a:p>
          <a:p>
            <a:pPr lvl="4" eaLnBrk="1" latinLnBrk="0" hangingPunct="1"/>
            <a:r>
              <a:rPr lang="ko-KR" altLang="en-US" dirty="0"/>
              <a:t>다섯째 수준</a:t>
            </a:r>
            <a:endParaRPr kumimoji="0" lang="en-US" dirty="0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6459868" y="1589567"/>
            <a:ext cx="5181600" cy="45720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8" name="날짜 개체 틀 7"/>
          <p:cNvSpPr>
            <a:spLocks noGrp="1"/>
          </p:cNvSpPr>
          <p:nvPr>
            <p:ph type="dt" sz="half" idx="15"/>
          </p:nvPr>
        </p:nvSpPr>
        <p:spPr>
          <a:xfrm>
            <a:off x="8128000" y="6248401"/>
            <a:ext cx="3556000" cy="365125"/>
          </a:xfrm>
          <a:prstGeom prst="rect">
            <a:avLst/>
          </a:prstGeom>
        </p:spPr>
        <p:txBody>
          <a:bodyPr rtlCol="0"/>
          <a:lstStyle/>
          <a:p>
            <a:endParaRPr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6"/>
          </p:nvPr>
        </p:nvSpPr>
        <p:spPr>
          <a:xfrm>
            <a:off x="-11633" y="1036860"/>
            <a:ext cx="711200" cy="244476"/>
          </a:xfrm>
          <a:prstGeom prst="rect">
            <a:avLst/>
          </a:prstGeom>
        </p:spPr>
        <p:txBody>
          <a:bodyPr rtlCol="0"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7"/>
          </p:nvPr>
        </p:nvSpPr>
        <p:spPr>
          <a:xfrm>
            <a:off x="812801" y="6248207"/>
            <a:ext cx="7228111" cy="365125"/>
          </a:xfrm>
          <a:prstGeom prst="rect">
            <a:avLst/>
          </a:prstGeom>
        </p:spPr>
        <p:txBody>
          <a:bodyPr rtlCol="0"/>
          <a:lstStyle/>
          <a:p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11200" y="273050"/>
            <a:ext cx="108712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812800" y="2438400"/>
            <a:ext cx="5181600" cy="35814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quarter" idx="4"/>
          </p:nvPr>
        </p:nvSpPr>
        <p:spPr>
          <a:xfrm>
            <a:off x="6400800" y="2438400"/>
            <a:ext cx="5181600" cy="35814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6"/>
          </p:nvPr>
        </p:nvSpPr>
        <p:spPr>
          <a:xfrm>
            <a:off x="-11633" y="1036860"/>
            <a:ext cx="711200" cy="244476"/>
          </a:xfrm>
          <a:prstGeom prst="rect">
            <a:avLst/>
          </a:prstGeom>
        </p:spPr>
        <p:txBody>
          <a:bodyPr rtlCol="0"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"/>
          </p:nvPr>
        </p:nvSpPr>
        <p:spPr>
          <a:xfrm>
            <a:off x="812800" y="1752600"/>
            <a:ext cx="51816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3"/>
          </p:nvPr>
        </p:nvSpPr>
        <p:spPr>
          <a:xfrm>
            <a:off x="6400800" y="1752600"/>
            <a:ext cx="51816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-11633" y="1036860"/>
            <a:ext cx="711200" cy="24447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18D437B-2966-42F7-A2F5-9BD3A8A7CD30}"/>
              </a:ext>
            </a:extLst>
          </p:cNvPr>
          <p:cNvSpPr txBox="1"/>
          <p:nvPr userDrawn="1"/>
        </p:nvSpPr>
        <p:spPr>
          <a:xfrm>
            <a:off x="11444378" y="6446468"/>
            <a:ext cx="6480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AA0E80BF-A895-44FD-A81F-88B2D5F7ADFC}" type="slidenum">
              <a:rPr lang="ko-KR" altLang="en-US" sz="1400" smtClean="0"/>
              <a:t>‹#›</a:t>
            </a:fld>
            <a:endParaRPr lang="ko-KR" altLang="en-US" sz="1400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12800" y="273050"/>
            <a:ext cx="107696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128000" y="6248401"/>
            <a:ext cx="35560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812801" y="6248207"/>
            <a:ext cx="7228111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-11633" y="1036860"/>
            <a:ext cx="711200" cy="24447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812800" y="1752600"/>
            <a:ext cx="21336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3149600" y="1752600"/>
            <a:ext cx="8534400" cy="44196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133600" y="5486400"/>
            <a:ext cx="97536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8" name="직사각형 7"/>
          <p:cNvSpPr/>
          <p:nvPr/>
        </p:nvSpPr>
        <p:spPr bwMode="white">
          <a:xfrm>
            <a:off x="-12192" y="4572000"/>
            <a:ext cx="12192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9" name="직사각형 8"/>
          <p:cNvSpPr/>
          <p:nvPr/>
        </p:nvSpPr>
        <p:spPr>
          <a:xfrm>
            <a:off x="-12192" y="4663440"/>
            <a:ext cx="195072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0" name="직사각형 9"/>
          <p:cNvSpPr/>
          <p:nvPr/>
        </p:nvSpPr>
        <p:spPr>
          <a:xfrm>
            <a:off x="2060448" y="4654296"/>
            <a:ext cx="10131552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133600" y="4648200"/>
            <a:ext cx="97536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1" name="직사각형 10"/>
          <p:cNvSpPr/>
          <p:nvPr/>
        </p:nvSpPr>
        <p:spPr bwMode="white">
          <a:xfrm>
            <a:off x="1930400" y="0"/>
            <a:ext cx="134112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>
          <a:xfrm>
            <a:off x="8331200" y="6248401"/>
            <a:ext cx="3556000" cy="365125"/>
          </a:xfrm>
          <a:prstGeom prst="rect">
            <a:avLst/>
          </a:prstGeom>
        </p:spPr>
        <p:txBody>
          <a:bodyPr rtlCol="0"/>
          <a:lstStyle/>
          <a:p>
            <a:endParaRPr lang="ko-KR" alt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930400" cy="663578"/>
          </a:xfrm>
          <a:prstGeom prst="rect">
            <a:avLst/>
          </a:prstGeom>
        </p:spPr>
        <p:txBody>
          <a:bodyPr rtlCol="0"/>
          <a:lstStyle>
            <a:lvl1pPr>
              <a:defRPr sz="2800"/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>
          <a:xfrm>
            <a:off x="2133600" y="6248207"/>
            <a:ext cx="6096000" cy="365125"/>
          </a:xfrm>
          <a:prstGeom prst="rect">
            <a:avLst/>
          </a:prstGeom>
        </p:spPr>
        <p:txBody>
          <a:bodyPr rtlCol="0"/>
          <a:lstStyle/>
          <a:p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080768" y="0"/>
            <a:ext cx="10111232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ko-KR" altLang="en-US"/>
              <a:t>그림을 추가하려면 아이콘을 클릭하십시오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4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microsoft.com/office/2007/relationships/hdphoto" Target="../media/hdphoto1.wdp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microsoft.com/office/2007/relationships/hdphoto" Target="../media/hdphoto2.wdp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C5AF1C30-4808-424C-A1B0-1103CA66CD9C}"/>
              </a:ext>
            </a:extLst>
          </p:cNvPr>
          <p:cNvSpPr/>
          <p:nvPr userDrawn="1"/>
        </p:nvSpPr>
        <p:spPr bwMode="white">
          <a:xfrm>
            <a:off x="3514" y="-5932"/>
            <a:ext cx="12188486" cy="66625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22" name="제목 개체 틀 21"/>
          <p:cNvSpPr>
            <a:spLocks noGrp="1"/>
          </p:cNvSpPr>
          <p:nvPr>
            <p:ph type="title"/>
          </p:nvPr>
        </p:nvSpPr>
        <p:spPr>
          <a:xfrm>
            <a:off x="1919536" y="44328"/>
            <a:ext cx="8136904" cy="558132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ko-KR" altLang="en-US" dirty="0"/>
              <a:t>마스터 제목 스타일 편집</a:t>
            </a:r>
            <a:endParaRPr kumimoji="0" lang="en-US" dirty="0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1525294" y="1121573"/>
            <a:ext cx="10243120" cy="5058876"/>
          </a:xfrm>
          <a:prstGeom prst="rect">
            <a:avLst/>
          </a:prstGeom>
        </p:spPr>
        <p:txBody>
          <a:bodyPr vert="horz">
            <a:noAutofit/>
          </a:bodyPr>
          <a:lstStyle/>
          <a:p>
            <a:pPr lvl="0" eaLnBrk="1" latinLnBrk="0" hangingPunct="1"/>
            <a:r>
              <a:rPr kumimoji="0" lang="ko-KR" altLang="en-US" dirty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dirty="0"/>
              <a:t>둘째 수준</a:t>
            </a:r>
          </a:p>
          <a:p>
            <a:pPr lvl="2" eaLnBrk="1" latinLnBrk="0" hangingPunct="1"/>
            <a:r>
              <a:rPr kumimoji="0" lang="ko-KR" altLang="en-US" dirty="0"/>
              <a:t>셋째 수준</a:t>
            </a:r>
          </a:p>
          <a:p>
            <a:pPr lvl="3" eaLnBrk="1" latinLnBrk="0" hangingPunct="1"/>
            <a:r>
              <a:rPr kumimoji="0" lang="ko-KR" altLang="en-US" dirty="0"/>
              <a:t>넷째 수준</a:t>
            </a:r>
          </a:p>
          <a:p>
            <a:pPr lvl="4" eaLnBrk="1" latinLnBrk="0" hangingPunct="1"/>
            <a:r>
              <a:rPr kumimoji="0" lang="ko-KR" altLang="en-US" dirty="0"/>
              <a:t>다섯째 수준</a:t>
            </a:r>
            <a:endParaRPr kumimoji="0" 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C93F716-253C-4846-9E4F-6F27DC056CD4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print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0" b="100000" l="0" r="100000">
                        <a14:foregroundMark x1="2290" y1="32919" x2="2290" y2="32919"/>
                        <a14:foregroundMark x1="6489" y1="75776" x2="6489" y2="75776"/>
                        <a14:foregroundMark x1="6234" y1="70807" x2="6234" y2="88820"/>
                        <a14:foregroundMark x1="6489" y1="63354" x2="6489" y2="63354"/>
                        <a14:foregroundMark x1="12595" y1="92547" x2="12595" y2="92547"/>
                        <a14:foregroundMark x1="14122" y1="88820" x2="14122" y2="88820"/>
                        <a14:foregroundMark x1="11705" y1="43478" x2="11705" y2="43478"/>
                        <a14:foregroundMark x1="13359" y1="35404" x2="13359" y2="35404"/>
                        <a14:foregroundMark x1="15394" y1="50311" x2="15394" y2="50311"/>
                        <a14:foregroundMark x1="13359" y1="39130" x2="17048" y2="58385"/>
                        <a14:foregroundMark x1="18830" y1="30435" x2="18830" y2="39130"/>
                        <a14:foregroundMark x1="18321" y1="8696" x2="23282" y2="6832"/>
                        <a14:foregroundMark x1="27481" y1="42236" x2="28499" y2="72050"/>
                        <a14:foregroundMark x1="41858" y1="35404" x2="41858" y2="35404"/>
                        <a14:foregroundMark x1="46692" y1="39752" x2="46692" y2="39752"/>
                        <a14:foregroundMark x1="44148" y1="65839" x2="44148" y2="65839"/>
                        <a14:foregroundMark x1="50254" y1="49689" x2="50254" y2="49689"/>
                        <a14:foregroundMark x1="56489" y1="35404" x2="56489" y2="35404"/>
                        <a14:foregroundMark x1="62087" y1="45963" x2="62087" y2="45963"/>
                        <a14:foregroundMark x1="55598" y1="73913" x2="55598" y2="73913"/>
                        <a14:foregroundMark x1="72392" y1="57764" x2="72392" y2="57764"/>
                        <a14:foregroundMark x1="82188" y1="31056" x2="82188" y2="31056"/>
                        <a14:foregroundMark x1="86005" y1="34783" x2="86005" y2="34783"/>
                        <a14:foregroundMark x1="84478" y1="61491" x2="84478" y2="61491"/>
                        <a14:foregroundMark x1="97710" y1="39752" x2="97710" y2="39752"/>
                        <a14:foregroundMark x1="95293" y1="60248" x2="95293" y2="60248"/>
                      </a14:backgroundRemoval>
                    </a14:imgEffect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503" y="6525344"/>
            <a:ext cx="1152128" cy="245616"/>
          </a:xfrm>
          <a:prstGeom prst="rect">
            <a:avLst/>
          </a:prstGeom>
          <a:noFill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1239070-22DF-43F0-841A-90C0B73335F4}"/>
              </a:ext>
            </a:extLst>
          </p:cNvPr>
          <p:cNvSpPr txBox="1"/>
          <p:nvPr userDrawn="1"/>
        </p:nvSpPr>
        <p:spPr>
          <a:xfrm>
            <a:off x="11444378" y="6446468"/>
            <a:ext cx="6480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AA0E80BF-A895-44FD-A81F-88B2D5F7ADFC}" type="slidenum">
              <a:rPr lang="ko-KR" altLang="en-US" sz="1400" smtClean="0"/>
              <a:t>‹#›</a:t>
            </a:fld>
            <a:endParaRPr lang="ko-KR" altLang="en-US" sz="14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781FCEA-4738-400A-AEA0-0522FF227B05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10000" b="90000" l="10000" r="90000"/>
                    </a14:imgEffect>
                    <a14:imgEffect>
                      <a14:colorTemperature colorTemp="4700"/>
                    </a14:imgEffect>
                    <a14:imgEffect>
                      <a14:saturation sat="300000"/>
                    </a14:imgEffect>
                    <a14:imgEffect>
                      <a14:brightnessContrast bright="-2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1783" y="0"/>
            <a:ext cx="638788" cy="70731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6482303-7CD7-4D0C-8B16-EEE178D0DFEC}"/>
              </a:ext>
            </a:extLst>
          </p:cNvPr>
          <p:cNvSpPr txBox="1"/>
          <p:nvPr userDrawn="1"/>
        </p:nvSpPr>
        <p:spPr>
          <a:xfrm>
            <a:off x="10818539" y="169505"/>
            <a:ext cx="12516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  <a:latin typeface="+mj-ea"/>
                <a:ea typeface="+mj-ea"/>
              </a:rPr>
              <a:t>컴퓨터공학부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  <p:sldLayoutId id="2147483864" r:id="rId12"/>
    <p:sldLayoutId id="2147483865" r:id="rId13"/>
    <p:sldLayoutId id="2147483866" r:id="rId14"/>
  </p:sldLayoutIdLst>
  <p:hf sldNum="0" hdr="0" ftr="0" dt="0"/>
  <p:txStyles>
    <p:titleStyle>
      <a:lvl1pPr algn="l" rtl="0" eaLnBrk="1" latinLnBrk="1" hangingPunct="1">
        <a:spcBef>
          <a:spcPct val="0"/>
        </a:spcBef>
        <a:buNone/>
        <a:defRPr kumimoji="0" sz="2800" kern="120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HY헤드라인M" panose="02030600000101010101" pitchFamily="18" charset="-127"/>
          <a:ea typeface="HY헤드라인M" panose="02030600000101010101" pitchFamily="18" charset="-127"/>
          <a:cs typeface="+mj-cs"/>
        </a:defRPr>
      </a:lvl1pPr>
    </p:titleStyle>
    <p:bodyStyle>
      <a:lvl1pPr marL="320040" indent="-320040" algn="l" rtl="0" eaLnBrk="1" latinLnBrk="1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1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1800" kern="1200">
          <a:solidFill>
            <a:schemeClr val="tx1"/>
          </a:solidFill>
          <a:latin typeface="굴림" panose="020B0600000101010101" pitchFamily="50" charset="-127"/>
          <a:ea typeface="굴림" panose="020B0600000101010101" pitchFamily="50" charset="-127"/>
          <a:cs typeface="+mn-cs"/>
        </a:defRPr>
      </a:lvl2pPr>
      <a:lvl3pPr marL="914400" indent="-228600" algn="l" rtl="0" eaLnBrk="1" latinLnBrk="1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1600" kern="1200">
          <a:solidFill>
            <a:schemeClr val="tx1"/>
          </a:solidFill>
          <a:latin typeface="굴림" panose="020B0600000101010101" pitchFamily="50" charset="-127"/>
          <a:ea typeface="굴림" panose="020B0600000101010101" pitchFamily="50" charset="-127"/>
          <a:cs typeface="+mn-cs"/>
        </a:defRPr>
      </a:lvl3pPr>
      <a:lvl4pPr marL="1371600" indent="-228600" algn="l" rtl="0" eaLnBrk="1" latinLnBrk="1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1400" kern="1200">
          <a:solidFill>
            <a:schemeClr val="tx1"/>
          </a:solidFill>
          <a:latin typeface="굴림" panose="020B0600000101010101" pitchFamily="50" charset="-127"/>
          <a:ea typeface="굴림" panose="020B0600000101010101" pitchFamily="50" charset="-127"/>
          <a:cs typeface="+mn-cs"/>
        </a:defRPr>
      </a:lvl4pPr>
      <a:lvl5pPr marL="1828800" indent="-228600" algn="l" rtl="0" eaLnBrk="1" latinLnBrk="1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굴림" panose="020B0600000101010101" pitchFamily="50" charset="-127"/>
          <a:ea typeface="굴림" panose="020B0600000101010101" pitchFamily="50" charset="-127"/>
          <a:cs typeface="+mn-cs"/>
        </a:defRPr>
      </a:lvl5pPr>
      <a:lvl6pPr marL="2103120" indent="-228600" algn="l" rtl="0" eaLnBrk="1" latinLnBrk="1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1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1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1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2B11F85-D9D3-4830-836D-EA494A004C42}"/>
              </a:ext>
            </a:extLst>
          </p:cNvPr>
          <p:cNvSpPr txBox="1"/>
          <p:nvPr/>
        </p:nvSpPr>
        <p:spPr>
          <a:xfrm>
            <a:off x="4393561" y="3501008"/>
            <a:ext cx="37444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0" dirty="0">
                <a:solidFill>
                  <a:schemeClr val="bg1">
                    <a:lumMod val="50000"/>
                    <a:lumOff val="50000"/>
                  </a:schemeClr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객체지향 프로그래밍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0FA9B6-6D2A-4435-AA72-5C3DFF041E4B}"/>
              </a:ext>
            </a:extLst>
          </p:cNvPr>
          <p:cNvSpPr txBox="1"/>
          <p:nvPr/>
        </p:nvSpPr>
        <p:spPr>
          <a:xfrm>
            <a:off x="3647728" y="2598003"/>
            <a:ext cx="52360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>
                <a:solidFill>
                  <a:schemeClr val="bg1"/>
                </a:solidFill>
                <a:effectLst/>
                <a:latin typeface="Sabon Next LT" panose="02000500000000000000" pitchFamily="2" charset="0"/>
                <a:ea typeface="HY헤드라인M" panose="02030600000101010101" pitchFamily="18" charset="-127"/>
                <a:cs typeface="Sabon Next LT" panose="02000500000000000000" pitchFamily="2" charset="0"/>
              </a:rPr>
              <a:t>C</a:t>
            </a:r>
            <a:r>
              <a:rPr lang="en-US" altLang="ko-KR" sz="4800" b="1" baseline="20000" dirty="0">
                <a:solidFill>
                  <a:schemeClr val="bg1"/>
                </a:solidFill>
                <a:effectLst/>
                <a:latin typeface="Sabon Next LT" panose="02000500000000000000" pitchFamily="2" charset="0"/>
                <a:ea typeface="HY헤드라인M" panose="02030600000101010101" pitchFamily="18" charset="-127"/>
                <a:cs typeface="Sabon Next LT" panose="02000500000000000000" pitchFamily="2" charset="0"/>
              </a:rPr>
              <a:t>++</a:t>
            </a:r>
            <a:r>
              <a:rPr lang="en-US" altLang="ko-KR" sz="4800" b="1" dirty="0">
                <a:solidFill>
                  <a:schemeClr val="bg1"/>
                </a:solidFill>
                <a:effectLst/>
                <a:latin typeface="Sabon Next LT" panose="02000500000000000000" pitchFamily="2" charset="0"/>
                <a:ea typeface="HY헤드라인M" panose="02030600000101010101" pitchFamily="18" charset="-127"/>
                <a:cs typeface="Sabon Next LT" panose="02000500000000000000" pitchFamily="2" charset="0"/>
              </a:rPr>
              <a:t> </a:t>
            </a:r>
            <a:r>
              <a:rPr lang="en-US" altLang="ko-KR" sz="4400" b="1" dirty="0">
                <a:solidFill>
                  <a:schemeClr val="bg1"/>
                </a:solidFill>
                <a:effectLst/>
                <a:latin typeface="Sabon Next LT" panose="02000500000000000000" pitchFamily="2" charset="0"/>
                <a:ea typeface="HY헤드라인M" panose="02030600000101010101" pitchFamily="18" charset="-127"/>
                <a:cs typeface="Sabon Next LT" panose="02000500000000000000" pitchFamily="2" charset="0"/>
              </a:rPr>
              <a:t>Programming</a:t>
            </a:r>
            <a:endParaRPr lang="ko-KR" altLang="en-US" sz="4400" b="1" dirty="0">
              <a:solidFill>
                <a:schemeClr val="bg1"/>
              </a:solidFill>
              <a:effectLst/>
              <a:latin typeface="Sabon Next LT" panose="02000500000000000000" pitchFamily="2" charset="0"/>
              <a:ea typeface="HY헤드라인M" panose="02030600000101010101" pitchFamily="18" charset="-127"/>
              <a:cs typeface="Sabon Next LT" panose="02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98906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동적 메모리 할당 및 반환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2135560" y="809328"/>
            <a:ext cx="10225136" cy="6048672"/>
          </a:xfrm>
        </p:spPr>
        <p:txBody>
          <a:bodyPr vert="horz">
            <a:noAutofit/>
          </a:bodyPr>
          <a:lstStyle/>
          <a:p>
            <a:r>
              <a:rPr lang="ko-KR" altLang="en-US" dirty="0"/>
              <a:t>정적 할당</a:t>
            </a:r>
            <a:endParaRPr lang="en-US" altLang="ko-KR" dirty="0"/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ko-KR" altLang="en-US" dirty="0"/>
              <a:t>변수 선언을 통해 필요한 메모리 할당</a:t>
            </a:r>
            <a:endParaRPr lang="en-US" altLang="ko-KR" dirty="0"/>
          </a:p>
          <a:p>
            <a:pPr lvl="2">
              <a:spcBef>
                <a:spcPts val="0"/>
              </a:spcBef>
            </a:pPr>
            <a:r>
              <a:rPr lang="ko-KR" altLang="en-US" dirty="0"/>
              <a:t>많은 양의 메모리는 배열 선언을 통해 할당</a:t>
            </a:r>
            <a:endParaRPr lang="en-US" altLang="ko-KR" dirty="0"/>
          </a:p>
          <a:p>
            <a:pPr>
              <a:spcBef>
                <a:spcPts val="1200"/>
              </a:spcBef>
            </a:pPr>
            <a:r>
              <a:rPr lang="ko-KR" altLang="en-US" dirty="0"/>
              <a:t>동적 할당</a:t>
            </a:r>
            <a:endParaRPr lang="en-US" altLang="ko-KR" dirty="0"/>
          </a:p>
          <a:p>
            <a:pPr lvl="1">
              <a:spcBef>
                <a:spcPts val="0"/>
              </a:spcBef>
              <a:spcAft>
                <a:spcPts val="300"/>
              </a:spcAft>
            </a:pPr>
            <a:r>
              <a:rPr lang="ko-KR" altLang="en-US" dirty="0"/>
              <a:t>필요한 양이 예측되지 않는 경우</a:t>
            </a:r>
            <a:r>
              <a:rPr lang="en-US" altLang="ko-KR" dirty="0"/>
              <a:t>. </a:t>
            </a:r>
            <a:r>
              <a:rPr lang="ko-KR" altLang="en-US" dirty="0"/>
              <a:t>프로그램 작성시 할당 받을 수 없음</a:t>
            </a:r>
            <a:endParaRPr lang="en-US" altLang="ko-KR" dirty="0"/>
          </a:p>
          <a:p>
            <a:pPr lvl="1">
              <a:spcBef>
                <a:spcPts val="0"/>
              </a:spcBef>
              <a:spcAft>
                <a:spcPts val="300"/>
              </a:spcAft>
            </a:pPr>
            <a:r>
              <a:rPr lang="ko-KR" altLang="en-US" dirty="0"/>
              <a:t>실행 중에 </a:t>
            </a:r>
            <a:r>
              <a:rPr lang="ko-KR" altLang="en-US" dirty="0" err="1"/>
              <a:t>힙</a:t>
            </a:r>
            <a:r>
              <a:rPr lang="ko-KR" altLang="en-US" dirty="0"/>
              <a:t> 메모리에서 할당</a:t>
            </a:r>
            <a:endParaRPr lang="en-US" altLang="ko-KR" dirty="0"/>
          </a:p>
          <a:p>
            <a:pPr lvl="2">
              <a:spcBef>
                <a:spcPts val="0"/>
              </a:spcBef>
            </a:pPr>
            <a:r>
              <a:rPr lang="ko-KR" altLang="en-US" dirty="0" err="1"/>
              <a:t>힙</a:t>
            </a:r>
            <a:r>
              <a:rPr lang="en-US" altLang="ko-KR" dirty="0"/>
              <a:t>(heap)</a:t>
            </a:r>
            <a:r>
              <a:rPr lang="ko-KR" altLang="en-US" dirty="0"/>
              <a:t>으로부터 할당</a:t>
            </a:r>
            <a:endParaRPr lang="en-US" altLang="ko-KR" dirty="0"/>
          </a:p>
          <a:p>
            <a:pPr lvl="3"/>
            <a:r>
              <a:rPr lang="ko-KR" altLang="en-US" dirty="0" err="1"/>
              <a:t>힙은</a:t>
            </a:r>
            <a:r>
              <a:rPr lang="ko-KR" altLang="en-US" dirty="0"/>
              <a:t> 운영체제가 프로세스</a:t>
            </a:r>
            <a:r>
              <a:rPr lang="en-US" altLang="ko-KR" dirty="0"/>
              <a:t>(</a:t>
            </a:r>
            <a:r>
              <a:rPr lang="ko-KR" altLang="en-US" dirty="0"/>
              <a:t>프로그램</a:t>
            </a:r>
            <a:r>
              <a:rPr lang="en-US" altLang="ko-KR" dirty="0"/>
              <a:t>)</a:t>
            </a:r>
            <a:r>
              <a:rPr lang="ko-KR" altLang="en-US" dirty="0"/>
              <a:t>의 실행을 시작 시킬 때 동적 할당 공간으로 준 메모리 공간</a:t>
            </a:r>
            <a:endParaRPr lang="en-US" altLang="ko-KR" dirty="0"/>
          </a:p>
          <a:p>
            <a:pPr>
              <a:spcBef>
                <a:spcPts val="1200"/>
              </a:spcBef>
            </a:pPr>
            <a:r>
              <a:rPr lang="en-US" altLang="ko-KR" dirty="0"/>
              <a:t>C++</a:t>
            </a:r>
            <a:r>
              <a:rPr lang="ko-KR" altLang="en-US" dirty="0"/>
              <a:t>의</a:t>
            </a:r>
            <a:r>
              <a:rPr lang="en-US" altLang="ko-KR" dirty="0"/>
              <a:t> </a:t>
            </a:r>
            <a:r>
              <a:rPr lang="ko-KR" altLang="en-US" dirty="0"/>
              <a:t>동적 메모리 할당</a:t>
            </a:r>
            <a:r>
              <a:rPr lang="en-US" altLang="ko-KR" dirty="0"/>
              <a:t>/</a:t>
            </a:r>
            <a:r>
              <a:rPr lang="ko-KR" altLang="en-US" dirty="0"/>
              <a:t>반환</a:t>
            </a:r>
            <a:endParaRPr lang="en-US" altLang="ko-KR" dirty="0"/>
          </a:p>
          <a:p>
            <a:pPr lvl="1">
              <a:spcBef>
                <a:spcPts val="0"/>
              </a:spcBef>
              <a:spcAft>
                <a:spcPts val="300"/>
              </a:spcAft>
            </a:pPr>
            <a:r>
              <a:rPr lang="en-US" altLang="ko-KR" b="1" dirty="0"/>
              <a:t>new </a:t>
            </a:r>
            <a:r>
              <a:rPr lang="ko-KR" altLang="en-US" b="1" dirty="0"/>
              <a:t>연산자</a:t>
            </a:r>
            <a:endParaRPr lang="en-US" altLang="ko-KR" b="1" dirty="0"/>
          </a:p>
          <a:p>
            <a:pPr lvl="2">
              <a:lnSpc>
                <a:spcPts val="2200"/>
              </a:lnSpc>
              <a:spcBef>
                <a:spcPts val="0"/>
              </a:spcBef>
            </a:pPr>
            <a:r>
              <a:rPr lang="ko-KR" altLang="en-US" dirty="0"/>
              <a:t>기본 타입 메모리 할당</a:t>
            </a:r>
            <a:r>
              <a:rPr lang="en-US" altLang="ko-KR" dirty="0"/>
              <a:t>, </a:t>
            </a:r>
            <a:r>
              <a:rPr lang="ko-KR" altLang="en-US" dirty="0"/>
              <a:t>배열 할당</a:t>
            </a:r>
            <a:r>
              <a:rPr lang="en-US" altLang="ko-KR" dirty="0"/>
              <a:t>, </a:t>
            </a:r>
            <a:r>
              <a:rPr lang="ko-KR" altLang="en-US" dirty="0"/>
              <a:t>객체 할당</a:t>
            </a:r>
            <a:r>
              <a:rPr lang="en-US" altLang="ko-KR" dirty="0"/>
              <a:t>, </a:t>
            </a:r>
            <a:r>
              <a:rPr lang="ko-KR" altLang="en-US" dirty="0"/>
              <a:t>객체 배열 할당</a:t>
            </a:r>
            <a:endParaRPr lang="en-US" altLang="ko-KR" dirty="0"/>
          </a:p>
          <a:p>
            <a:pPr lvl="2">
              <a:lnSpc>
                <a:spcPts val="2200"/>
              </a:lnSpc>
              <a:spcBef>
                <a:spcPts val="0"/>
              </a:spcBef>
            </a:pPr>
            <a:r>
              <a:rPr lang="ko-KR" altLang="en-US" dirty="0"/>
              <a:t>객체의 동적 생성 </a:t>
            </a:r>
            <a:r>
              <a:rPr lang="en-US" altLang="ko-KR" dirty="0"/>
              <a:t>- </a:t>
            </a:r>
            <a:r>
              <a:rPr lang="ko-KR" altLang="en-US" dirty="0" err="1"/>
              <a:t>힙</a:t>
            </a:r>
            <a:r>
              <a:rPr lang="ko-KR" altLang="en-US" dirty="0"/>
              <a:t> 메모리로부터 객체를 위한 메모리 할당 요청</a:t>
            </a:r>
            <a:endParaRPr lang="en-US" altLang="ko-KR" dirty="0"/>
          </a:p>
          <a:p>
            <a:pPr lvl="2">
              <a:lnSpc>
                <a:spcPts val="2200"/>
              </a:lnSpc>
              <a:spcBef>
                <a:spcPts val="0"/>
              </a:spcBef>
            </a:pPr>
            <a:r>
              <a:rPr lang="ko-KR" altLang="en-US" dirty="0"/>
              <a:t>객체 할당 시 생성자 호출</a:t>
            </a:r>
            <a:endParaRPr lang="en-US" altLang="ko-KR" dirty="0"/>
          </a:p>
          <a:p>
            <a:pPr lvl="1">
              <a:spcBef>
                <a:spcPts val="0"/>
              </a:spcBef>
              <a:spcAft>
                <a:spcPts val="300"/>
              </a:spcAft>
            </a:pPr>
            <a:r>
              <a:rPr lang="en-US" altLang="ko-KR" b="1" dirty="0"/>
              <a:t>delete </a:t>
            </a:r>
            <a:r>
              <a:rPr lang="ko-KR" altLang="en-US" b="1" dirty="0"/>
              <a:t>연산자</a:t>
            </a:r>
            <a:endParaRPr lang="en-US" altLang="ko-KR" b="1" dirty="0"/>
          </a:p>
          <a:p>
            <a:pPr lvl="2">
              <a:lnSpc>
                <a:spcPts val="2200"/>
              </a:lnSpc>
              <a:spcBef>
                <a:spcPts val="0"/>
              </a:spcBef>
            </a:pPr>
            <a:r>
              <a:rPr lang="en-US" altLang="ko-KR" dirty="0"/>
              <a:t>new</a:t>
            </a:r>
            <a:r>
              <a:rPr lang="ko-KR" altLang="en-US" dirty="0"/>
              <a:t>로 할당 받은 메모리 반환</a:t>
            </a:r>
            <a:endParaRPr lang="en-US" altLang="ko-KR" dirty="0"/>
          </a:p>
          <a:p>
            <a:pPr lvl="2">
              <a:lnSpc>
                <a:spcPts val="2200"/>
              </a:lnSpc>
              <a:spcBef>
                <a:spcPts val="0"/>
              </a:spcBef>
            </a:pPr>
            <a:r>
              <a:rPr lang="ko-KR" altLang="en-US" dirty="0"/>
              <a:t>객체의 동적 소멸 </a:t>
            </a:r>
            <a:r>
              <a:rPr lang="en-US" altLang="ko-KR" dirty="0"/>
              <a:t>- </a:t>
            </a:r>
            <a:r>
              <a:rPr lang="ko-KR" altLang="en-US" dirty="0" err="1"/>
              <a:t>소멸자</a:t>
            </a:r>
            <a:r>
              <a:rPr lang="ko-KR" altLang="en-US" dirty="0"/>
              <a:t> 호출 뒤 객체를 </a:t>
            </a:r>
            <a:r>
              <a:rPr lang="ko-KR" altLang="en-US" dirty="0" err="1"/>
              <a:t>힙에</a:t>
            </a:r>
            <a:r>
              <a:rPr lang="ko-KR" altLang="en-US" dirty="0"/>
              <a:t> 반환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294967295"/>
          </p:nvPr>
        </p:nvSpPr>
        <p:spPr>
          <a:xfrm>
            <a:off x="0" y="1036638"/>
            <a:ext cx="533400" cy="244475"/>
          </a:xfrm>
          <a:prstGeom prst="rect">
            <a:avLst/>
          </a:prstGeom>
        </p:spPr>
        <p:txBody>
          <a:bodyPr vert="horz" anchor="ctr" anchorCtr="0">
            <a:normAutofit fontScale="85000" lnSpcReduction="20000"/>
          </a:bodyPr>
          <a:lstStyle>
            <a:defPPr>
              <a:defRPr lang="ko-KR"/>
            </a:defPPr>
            <a:lvl1pPr marL="0" algn="ctr" defTabSz="914400" rtl="0" eaLnBrk="1" latinLnBrk="0" hangingPunct="1">
              <a:defRPr kumimoji="0" sz="1400" b="1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1870596-DAFA-46D2-82A7-2B6B5F8E0EA4}" type="slidenum">
              <a:rPr lang="ko-KR" altLang="en-US" smtClean="0"/>
              <a:pPr/>
              <a:t>10</a:t>
            </a:fld>
            <a:endParaRPr lang="ko-KR" alt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46813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new</a:t>
            </a:r>
            <a:r>
              <a:rPr lang="ko-KR" altLang="en-US" dirty="0"/>
              <a:t>와</a:t>
            </a:r>
            <a:r>
              <a:rPr lang="en-US" altLang="ko-KR" dirty="0"/>
              <a:t> delete </a:t>
            </a:r>
            <a:r>
              <a:rPr lang="ko-KR" altLang="en-US" dirty="0"/>
              <a:t>연산자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1704300" y="1158875"/>
            <a:ext cx="10153128" cy="5040560"/>
          </a:xfrm>
        </p:spPr>
        <p:txBody>
          <a:bodyPr/>
          <a:lstStyle/>
          <a:p>
            <a:r>
              <a:rPr lang="en-US" altLang="ko-KR" dirty="0"/>
              <a:t>C++</a:t>
            </a:r>
            <a:r>
              <a:rPr lang="ko-KR" altLang="en-US" dirty="0"/>
              <a:t>의 기본 연산자</a:t>
            </a:r>
            <a:endParaRPr lang="en-US" altLang="ko-KR" dirty="0"/>
          </a:p>
          <a:p>
            <a:r>
              <a:rPr lang="en-US" altLang="ko-KR" dirty="0"/>
              <a:t>new/delete </a:t>
            </a:r>
            <a:r>
              <a:rPr lang="ko-KR" altLang="en-US" dirty="0"/>
              <a:t>연산자의 사용 형식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sz="4800" dirty="0"/>
          </a:p>
          <a:p>
            <a:r>
              <a:rPr lang="en-US" altLang="ko-KR" dirty="0"/>
              <a:t>new/delete</a:t>
            </a:r>
            <a:r>
              <a:rPr lang="ko-KR" altLang="en-US" dirty="0"/>
              <a:t>의 사용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294967295"/>
          </p:nvPr>
        </p:nvSpPr>
        <p:spPr>
          <a:xfrm>
            <a:off x="0" y="1036638"/>
            <a:ext cx="533400" cy="244475"/>
          </a:xfrm>
          <a:prstGeom prst="rect">
            <a:avLst/>
          </a:prstGeom>
        </p:spPr>
        <p:txBody>
          <a:bodyPr vert="horz" anchor="ctr" anchorCtr="0">
            <a:normAutofit fontScale="85000" lnSpcReduction="20000"/>
          </a:bodyPr>
          <a:lstStyle>
            <a:defPPr>
              <a:defRPr lang="ko-KR"/>
            </a:defPPr>
            <a:lvl1pPr marL="0" algn="ctr" defTabSz="914400" rtl="0" eaLnBrk="1" latinLnBrk="0" hangingPunct="1">
              <a:defRPr kumimoji="0" sz="1400" b="1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1870596-DAFA-46D2-82A7-2B6B5F8E0EA4}" type="slidenum">
              <a:rPr lang="ko-KR" altLang="en-US" smtClean="0"/>
              <a:pPr/>
              <a:t>11</a:t>
            </a:fld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711624" y="2142951"/>
            <a:ext cx="4793300" cy="6463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dirty="0"/>
              <a:t>데이터타입</a:t>
            </a:r>
            <a:r>
              <a:rPr lang="en-US" altLang="ko-KR" dirty="0"/>
              <a:t> *</a:t>
            </a:r>
            <a:r>
              <a:rPr lang="ko-KR" altLang="en-US" dirty="0"/>
              <a:t>포인터변수</a:t>
            </a:r>
            <a:r>
              <a:rPr lang="en-US" altLang="ko-KR" dirty="0"/>
              <a:t> = </a:t>
            </a:r>
            <a:r>
              <a:rPr lang="en-US" altLang="ko-KR" b="1" dirty="0"/>
              <a:t>new</a:t>
            </a:r>
            <a:r>
              <a:rPr lang="en-US" altLang="ko-KR" dirty="0"/>
              <a:t> </a:t>
            </a:r>
            <a:r>
              <a:rPr lang="ko-KR" altLang="en-US" dirty="0"/>
              <a:t>데이터타입 </a:t>
            </a:r>
            <a:r>
              <a:rPr lang="en-US" altLang="ko-KR" dirty="0"/>
              <a:t>;</a:t>
            </a:r>
          </a:p>
          <a:p>
            <a:r>
              <a:rPr lang="en-US" altLang="ko-KR" b="1" dirty="0"/>
              <a:t>delete</a:t>
            </a:r>
            <a:r>
              <a:rPr lang="en-US" altLang="ko-KR" dirty="0"/>
              <a:t> </a:t>
            </a:r>
            <a:r>
              <a:rPr lang="ko-KR" altLang="en-US" dirty="0"/>
              <a:t>포인터변수</a:t>
            </a:r>
            <a:r>
              <a:rPr lang="en-US" altLang="ko-KR" dirty="0"/>
              <a:t>;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2711624" y="3773358"/>
            <a:ext cx="6912768" cy="227754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fontAlgn="base" latinLnBrk="0">
              <a:spcAft>
                <a:spcPts val="600"/>
              </a:spcAft>
            </a:pPr>
            <a:r>
              <a:rPr lang="en-US" altLang="ko-KR" sz="1600" dirty="0" err="1"/>
              <a:t>int</a:t>
            </a:r>
            <a:r>
              <a:rPr lang="en-US" altLang="ko-KR" sz="1600" dirty="0"/>
              <a:t> *</a:t>
            </a:r>
            <a:r>
              <a:rPr lang="en-US" altLang="ko-KR" sz="1600" dirty="0" err="1"/>
              <a:t>pInt</a:t>
            </a:r>
            <a:r>
              <a:rPr lang="en-US" altLang="ko-KR" sz="1600" dirty="0"/>
              <a:t> = </a:t>
            </a:r>
            <a:r>
              <a:rPr lang="en-US" altLang="ko-KR" sz="1600" b="1" dirty="0"/>
              <a:t>new</a:t>
            </a:r>
            <a:r>
              <a:rPr lang="en-US" altLang="ko-KR" sz="1600" dirty="0"/>
              <a:t> </a:t>
            </a:r>
            <a:r>
              <a:rPr lang="en-US" altLang="ko-KR" sz="1600" dirty="0" err="1"/>
              <a:t>int</a:t>
            </a:r>
            <a:r>
              <a:rPr lang="en-US" altLang="ko-KR" sz="1600" dirty="0"/>
              <a:t>; // </a:t>
            </a:r>
            <a:r>
              <a:rPr lang="en-US" altLang="ko-KR" sz="1600" dirty="0" err="1"/>
              <a:t>int</a:t>
            </a:r>
            <a:r>
              <a:rPr lang="en-US" altLang="ko-KR" sz="1600" dirty="0"/>
              <a:t> </a:t>
            </a:r>
            <a:r>
              <a:rPr lang="ko-KR" altLang="en-US" sz="1600" dirty="0"/>
              <a:t>타입의 메모리 동적 할당</a:t>
            </a:r>
          </a:p>
          <a:p>
            <a:pPr fontAlgn="base" latinLnBrk="0">
              <a:spcAft>
                <a:spcPts val="600"/>
              </a:spcAft>
            </a:pPr>
            <a:r>
              <a:rPr lang="en-US" altLang="ko-KR" sz="1600" dirty="0"/>
              <a:t>char *</a:t>
            </a:r>
            <a:r>
              <a:rPr lang="en-US" altLang="ko-KR" sz="1600" dirty="0" err="1"/>
              <a:t>pChar</a:t>
            </a:r>
            <a:r>
              <a:rPr lang="en-US" altLang="ko-KR" sz="1600" dirty="0"/>
              <a:t> = </a:t>
            </a:r>
            <a:r>
              <a:rPr lang="en-US" altLang="ko-KR" sz="1600" b="1" dirty="0"/>
              <a:t>new</a:t>
            </a:r>
            <a:r>
              <a:rPr lang="en-US" altLang="ko-KR" sz="1600" dirty="0"/>
              <a:t> char; // char </a:t>
            </a:r>
            <a:r>
              <a:rPr lang="ko-KR" altLang="en-US" sz="1600" dirty="0"/>
              <a:t>타입의 메모리 동적 할당</a:t>
            </a:r>
          </a:p>
          <a:p>
            <a:pPr fontAlgn="base" latinLnBrk="0">
              <a:spcAft>
                <a:spcPts val="600"/>
              </a:spcAft>
            </a:pPr>
            <a:r>
              <a:rPr lang="en-US" altLang="ko-KR" sz="1600" dirty="0"/>
              <a:t>Circle *</a:t>
            </a:r>
            <a:r>
              <a:rPr lang="en-US" altLang="ko-KR" sz="1600" dirty="0" err="1"/>
              <a:t>pCircle</a:t>
            </a:r>
            <a:r>
              <a:rPr lang="en-US" altLang="ko-KR" sz="1600" dirty="0"/>
              <a:t> = </a:t>
            </a:r>
            <a:r>
              <a:rPr lang="en-US" altLang="ko-KR" sz="1600" b="1" dirty="0"/>
              <a:t>new</a:t>
            </a:r>
            <a:r>
              <a:rPr lang="en-US" altLang="ko-KR" sz="1600" dirty="0"/>
              <a:t> Circle(); // Circle </a:t>
            </a:r>
            <a:r>
              <a:rPr lang="ko-KR" altLang="en-US" sz="1600" dirty="0"/>
              <a:t>클래스 타입의 메모리 동적 할당</a:t>
            </a:r>
            <a:endParaRPr lang="en-US" altLang="ko-KR" sz="1600" dirty="0"/>
          </a:p>
          <a:p>
            <a:pPr fontAlgn="base" latinLnBrk="0">
              <a:spcAft>
                <a:spcPts val="600"/>
              </a:spcAft>
            </a:pPr>
            <a:endParaRPr lang="ko-KR" altLang="en-US" sz="1600" dirty="0"/>
          </a:p>
          <a:p>
            <a:pPr fontAlgn="base" latinLnBrk="0">
              <a:spcAft>
                <a:spcPts val="600"/>
              </a:spcAft>
            </a:pPr>
            <a:r>
              <a:rPr lang="en-US" altLang="ko-KR" sz="1600" b="1" dirty="0"/>
              <a:t>delete</a:t>
            </a:r>
            <a:r>
              <a:rPr lang="en-US" altLang="ko-KR" sz="1600" dirty="0"/>
              <a:t> </a:t>
            </a:r>
            <a:r>
              <a:rPr lang="en-US" altLang="ko-KR" sz="1600" dirty="0" err="1"/>
              <a:t>pInt</a:t>
            </a:r>
            <a:r>
              <a:rPr lang="en-US" altLang="ko-KR" sz="1600" dirty="0"/>
              <a:t>; // </a:t>
            </a:r>
            <a:r>
              <a:rPr lang="ko-KR" altLang="en-US" sz="1600" dirty="0"/>
              <a:t>할당 받은 정수 공간 반환</a:t>
            </a:r>
          </a:p>
          <a:p>
            <a:pPr fontAlgn="base" latinLnBrk="0">
              <a:spcAft>
                <a:spcPts val="600"/>
              </a:spcAft>
            </a:pPr>
            <a:r>
              <a:rPr lang="en-US" altLang="ko-KR" sz="1600" b="1" dirty="0"/>
              <a:t>delete</a:t>
            </a:r>
            <a:r>
              <a:rPr lang="en-US" altLang="ko-KR" sz="1600" dirty="0"/>
              <a:t> </a:t>
            </a:r>
            <a:r>
              <a:rPr lang="en-US" altLang="ko-KR" sz="1600" dirty="0" err="1"/>
              <a:t>pChar</a:t>
            </a:r>
            <a:r>
              <a:rPr lang="en-US" altLang="ko-KR" sz="1600" dirty="0"/>
              <a:t>; // </a:t>
            </a:r>
            <a:r>
              <a:rPr lang="ko-KR" altLang="en-US" sz="1600" dirty="0"/>
              <a:t>할당 받은 문자 공간 반환</a:t>
            </a:r>
          </a:p>
          <a:p>
            <a:pPr fontAlgn="base" latinLnBrk="0">
              <a:spcAft>
                <a:spcPts val="600"/>
              </a:spcAft>
            </a:pPr>
            <a:r>
              <a:rPr lang="en-US" altLang="ko-KR" sz="1600" b="1" dirty="0"/>
              <a:t>delete</a:t>
            </a:r>
            <a:r>
              <a:rPr lang="en-US" altLang="ko-KR" sz="1600" dirty="0"/>
              <a:t> </a:t>
            </a:r>
            <a:r>
              <a:rPr lang="en-US" altLang="ko-KR" sz="1600" dirty="0" err="1"/>
              <a:t>pCircle</a:t>
            </a:r>
            <a:r>
              <a:rPr lang="en-US" altLang="ko-KR" sz="1600" dirty="0"/>
              <a:t>; // </a:t>
            </a:r>
            <a:r>
              <a:rPr lang="ko-KR" altLang="en-US" sz="1600" dirty="0"/>
              <a:t>할당 받은 객체 공간 반환</a:t>
            </a:r>
          </a:p>
        </p:txBody>
      </p:sp>
    </p:spTree>
    <p:extLst>
      <p:ext uri="{BB962C8B-B14F-4D97-AF65-F5344CB8AC3E}">
        <p14:creationId xmlns:p14="http://schemas.microsoft.com/office/powerpoint/2010/main" val="30989260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기본 타입의</a:t>
            </a:r>
            <a:r>
              <a:rPr lang="en-US" altLang="ko-KR" dirty="0"/>
              <a:t> </a:t>
            </a:r>
            <a:r>
              <a:rPr lang="ko-KR" altLang="en-US" dirty="0"/>
              <a:t>메모리 동적 할당 및 반환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294967295"/>
          </p:nvPr>
        </p:nvSpPr>
        <p:spPr>
          <a:xfrm>
            <a:off x="0" y="1036638"/>
            <a:ext cx="533400" cy="244475"/>
          </a:xfrm>
          <a:prstGeom prst="rect">
            <a:avLst/>
          </a:prstGeom>
        </p:spPr>
        <p:txBody>
          <a:bodyPr vert="horz" anchor="ctr" anchorCtr="0">
            <a:normAutofit fontScale="85000" lnSpcReduction="20000"/>
          </a:bodyPr>
          <a:lstStyle>
            <a:defPPr>
              <a:defRPr lang="ko-KR"/>
            </a:defPPr>
            <a:lvl1pPr marL="0" algn="ctr" defTabSz="914400" rtl="0" eaLnBrk="1" latinLnBrk="0" hangingPunct="1">
              <a:defRPr kumimoji="0" sz="1400" b="1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1870596-DAFA-46D2-82A7-2B6B5F8E0EA4}" type="slidenum">
              <a:rPr lang="ko-KR" altLang="en-US" smtClean="0"/>
              <a:pPr/>
              <a:t>12</a:t>
            </a:fld>
            <a:endParaRPr lang="ko-KR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552" y="1154474"/>
            <a:ext cx="7432727" cy="3855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172F9E8-F91C-4EF2-BC64-7A251F2ABD61}"/>
              </a:ext>
            </a:extLst>
          </p:cNvPr>
          <p:cNvSpPr txBox="1"/>
          <p:nvPr/>
        </p:nvSpPr>
        <p:spPr>
          <a:xfrm>
            <a:off x="5231904" y="5057195"/>
            <a:ext cx="49844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p= </a:t>
            </a:r>
            <a:r>
              <a:rPr lang="en-US" altLang="ko-KR" dirty="0" err="1">
                <a:solidFill>
                  <a:srgbClr val="FF0000"/>
                </a:solidFill>
              </a:rPr>
              <a:t>nullptr</a:t>
            </a:r>
            <a:r>
              <a:rPr lang="ko-KR" altLang="en-US" dirty="0">
                <a:solidFill>
                  <a:srgbClr val="FF0000"/>
                </a:solidFill>
              </a:rPr>
              <a:t> 이라는 키워드를 통해 완전 포인터의 위치를 </a:t>
            </a:r>
            <a:r>
              <a:rPr lang="ko-KR" altLang="en-US" dirty="0" err="1">
                <a:solidFill>
                  <a:srgbClr val="FF0000"/>
                </a:solidFill>
              </a:rPr>
              <a:t>지울수</a:t>
            </a:r>
            <a:r>
              <a:rPr lang="ko-KR" altLang="en-US" dirty="0">
                <a:solidFill>
                  <a:srgbClr val="FF0000"/>
                </a:solidFill>
              </a:rPr>
              <a:t> 있다</a:t>
            </a:r>
            <a:r>
              <a:rPr lang="en-US" altLang="ko-KR" dirty="0">
                <a:solidFill>
                  <a:srgbClr val="FF0000"/>
                </a:solidFill>
              </a:rPr>
              <a:t>. 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5865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배열의 동적 할당 및 반환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new/delete </a:t>
            </a:r>
            <a:r>
              <a:rPr lang="ko-KR" altLang="en-US" dirty="0"/>
              <a:t>연산자의 사용 형식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294967295"/>
          </p:nvPr>
        </p:nvSpPr>
        <p:spPr>
          <a:xfrm>
            <a:off x="0" y="1036638"/>
            <a:ext cx="533400" cy="244475"/>
          </a:xfrm>
          <a:prstGeom prst="rect">
            <a:avLst/>
          </a:prstGeom>
        </p:spPr>
        <p:txBody>
          <a:bodyPr vert="horz" anchor="ctr" anchorCtr="0">
            <a:normAutofit fontScale="85000" lnSpcReduction="20000"/>
          </a:bodyPr>
          <a:lstStyle>
            <a:defPPr>
              <a:defRPr lang="ko-KR"/>
            </a:defPPr>
            <a:lvl1pPr marL="0" algn="ctr" defTabSz="914400" rtl="0" eaLnBrk="1" latinLnBrk="0" hangingPunct="1">
              <a:defRPr kumimoji="0" sz="1400" b="1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1870596-DAFA-46D2-82A7-2B6B5F8E0EA4}" type="slidenum">
              <a:rPr lang="ko-KR" altLang="en-US" smtClean="0"/>
              <a:pPr/>
              <a:t>13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2495600" y="1844825"/>
            <a:ext cx="7344816" cy="58477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fontAlgn="base" latinLnBrk="0"/>
            <a:r>
              <a:rPr lang="ko-KR" altLang="en-US" sz="1600" dirty="0"/>
              <a:t>데이터타입 *포인터변수 </a:t>
            </a:r>
            <a:r>
              <a:rPr lang="en-US" altLang="ko-KR" sz="1600" dirty="0"/>
              <a:t>= </a:t>
            </a:r>
            <a:r>
              <a:rPr lang="en-US" altLang="ko-KR" sz="1600" b="1" dirty="0"/>
              <a:t>new</a:t>
            </a:r>
            <a:r>
              <a:rPr lang="en-US" altLang="ko-KR" sz="1600" dirty="0"/>
              <a:t> </a:t>
            </a:r>
            <a:r>
              <a:rPr lang="ko-KR" altLang="en-US" sz="1600" dirty="0"/>
              <a:t>데이터타입 </a:t>
            </a:r>
            <a:r>
              <a:rPr lang="en-US" altLang="ko-KR" sz="1600" b="1" dirty="0"/>
              <a:t>[</a:t>
            </a:r>
            <a:r>
              <a:rPr lang="ko-KR" altLang="en-US" sz="1600" b="1" dirty="0"/>
              <a:t>배열의 크기</a:t>
            </a:r>
            <a:r>
              <a:rPr lang="en-US" altLang="ko-KR" sz="1600" b="1" dirty="0"/>
              <a:t>]</a:t>
            </a:r>
            <a:r>
              <a:rPr lang="en-US" altLang="ko-KR" sz="1600" dirty="0"/>
              <a:t>; // </a:t>
            </a:r>
            <a:r>
              <a:rPr lang="ko-KR" altLang="en-US" sz="1600" dirty="0"/>
              <a:t>동적 배열 할당</a:t>
            </a:r>
          </a:p>
          <a:p>
            <a:pPr fontAlgn="base" latinLnBrk="0"/>
            <a:r>
              <a:rPr lang="en-US" altLang="ko-KR" sz="1600" b="1" dirty="0"/>
              <a:t>delete [] </a:t>
            </a:r>
            <a:r>
              <a:rPr lang="ko-KR" altLang="en-US" sz="1600" dirty="0"/>
              <a:t>포인터변수</a:t>
            </a:r>
            <a:r>
              <a:rPr lang="en-US" altLang="ko-KR" sz="1600" dirty="0"/>
              <a:t>; // </a:t>
            </a:r>
            <a:r>
              <a:rPr lang="ko-KR" altLang="en-US" sz="1600" dirty="0"/>
              <a:t>배열 반환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9577" y="2924944"/>
            <a:ext cx="7479241" cy="3384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454762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객체 배열의 동적 생성 및 반환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294967295"/>
          </p:nvPr>
        </p:nvSpPr>
        <p:spPr>
          <a:xfrm>
            <a:off x="0" y="1036638"/>
            <a:ext cx="533400" cy="244475"/>
          </a:xfrm>
          <a:prstGeom prst="rect">
            <a:avLst/>
          </a:prstGeom>
        </p:spPr>
        <p:txBody>
          <a:bodyPr vert="horz" anchor="ctr" anchorCtr="0">
            <a:normAutofit fontScale="85000" lnSpcReduction="20000"/>
          </a:bodyPr>
          <a:lstStyle>
            <a:defPPr>
              <a:defRPr lang="ko-KR"/>
            </a:defPPr>
            <a:lvl1pPr marL="0" algn="ctr" defTabSz="914400" rtl="0" eaLnBrk="1" latinLnBrk="0" hangingPunct="1">
              <a:defRPr kumimoji="0" sz="1400" b="1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1870596-DAFA-46D2-82A7-2B6B5F8E0EA4}" type="slidenum">
              <a:rPr lang="ko-KR" altLang="en-US" smtClean="0"/>
              <a:pPr/>
              <a:t>14</a:t>
            </a:fld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2927648" y="988725"/>
            <a:ext cx="6902672" cy="58477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fontAlgn="base" latinLnBrk="0"/>
            <a:r>
              <a:rPr lang="ko-KR" altLang="en-US" sz="1600" dirty="0"/>
              <a:t>클래스이름 *포인터변수 </a:t>
            </a:r>
            <a:r>
              <a:rPr lang="en-US" altLang="ko-KR" sz="1600" dirty="0"/>
              <a:t>= </a:t>
            </a:r>
            <a:r>
              <a:rPr lang="en-US" altLang="ko-KR" sz="1600" b="1" dirty="0"/>
              <a:t>new</a:t>
            </a:r>
            <a:r>
              <a:rPr lang="en-US" altLang="ko-KR" sz="1600" dirty="0"/>
              <a:t> </a:t>
            </a:r>
            <a:r>
              <a:rPr lang="ko-KR" altLang="en-US" sz="1600" dirty="0"/>
              <a:t>클래스이름 </a:t>
            </a:r>
            <a:r>
              <a:rPr lang="en-US" altLang="ko-KR" sz="1600" b="1" dirty="0"/>
              <a:t>[</a:t>
            </a:r>
            <a:r>
              <a:rPr lang="ko-KR" altLang="en-US" sz="1600" b="1" dirty="0"/>
              <a:t>배열 크기</a:t>
            </a:r>
            <a:r>
              <a:rPr lang="en-US" altLang="ko-KR" sz="1600" b="1" dirty="0"/>
              <a:t>]</a:t>
            </a:r>
            <a:r>
              <a:rPr lang="en-US" altLang="ko-KR" sz="1600" dirty="0"/>
              <a:t>;</a:t>
            </a:r>
          </a:p>
          <a:p>
            <a:pPr fontAlgn="base" latinLnBrk="0"/>
            <a:r>
              <a:rPr lang="en-US" altLang="ko-KR" sz="1600" b="1" dirty="0"/>
              <a:t>delete [] </a:t>
            </a:r>
            <a:r>
              <a:rPr lang="ko-KR" altLang="en-US" sz="1600" dirty="0"/>
              <a:t>포인터변수</a:t>
            </a:r>
            <a:r>
              <a:rPr lang="en-US" altLang="ko-KR" sz="1600" dirty="0"/>
              <a:t>; // </a:t>
            </a:r>
            <a:r>
              <a:rPr lang="ko-KR" altLang="en-US" sz="1600" dirty="0"/>
              <a:t>포인터변수가 가리키는 객체 배열을 반환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7915" y="1983337"/>
            <a:ext cx="8035702" cy="4375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514430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객체 배열의 사용</a:t>
            </a:r>
            <a:r>
              <a:rPr lang="en-US" altLang="ko-KR" dirty="0"/>
              <a:t>, </a:t>
            </a:r>
            <a:r>
              <a:rPr lang="ko-KR" altLang="en-US" dirty="0"/>
              <a:t>배열의 반환과 </a:t>
            </a:r>
            <a:r>
              <a:rPr lang="ko-KR" altLang="en-US" dirty="0" err="1"/>
              <a:t>소멸자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1"/>
            <a:r>
              <a:rPr lang="ko-KR" altLang="en-US" dirty="0"/>
              <a:t>동적으로 생성된 배열도 보통 배열처럼 사용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포인터로 배열 접근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sz="1000" dirty="0"/>
          </a:p>
          <a:p>
            <a:pPr lvl="1"/>
            <a:r>
              <a:rPr lang="ko-KR" altLang="en-US" dirty="0"/>
              <a:t>배열 소멸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294967295"/>
          </p:nvPr>
        </p:nvSpPr>
        <p:spPr>
          <a:xfrm>
            <a:off x="0" y="1036638"/>
            <a:ext cx="533400" cy="244475"/>
          </a:xfrm>
          <a:prstGeom prst="rect">
            <a:avLst/>
          </a:prstGeom>
        </p:spPr>
        <p:txBody>
          <a:bodyPr vert="horz" anchor="ctr" anchorCtr="0">
            <a:normAutofit fontScale="85000" lnSpcReduction="20000"/>
          </a:bodyPr>
          <a:lstStyle>
            <a:defPPr>
              <a:defRPr lang="ko-KR"/>
            </a:defPPr>
            <a:lvl1pPr marL="0" algn="ctr" defTabSz="914400" rtl="0" eaLnBrk="1" latinLnBrk="0" hangingPunct="1">
              <a:defRPr kumimoji="0" sz="1400" b="1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1870596-DAFA-46D2-82A7-2B6B5F8E0EA4}" type="slidenum">
              <a:rPr lang="ko-KR" altLang="en-US" smtClean="0"/>
              <a:pPr/>
              <a:t>15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2927648" y="1530659"/>
            <a:ext cx="6552728" cy="175432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200" dirty="0"/>
              <a:t>Circle *</a:t>
            </a:r>
            <a:r>
              <a:rPr lang="en-US" altLang="ko-KR" sz="1200" dirty="0" err="1"/>
              <a:t>pArray</a:t>
            </a:r>
            <a:r>
              <a:rPr lang="en-US" altLang="ko-KR" sz="1200" dirty="0"/>
              <a:t> = </a:t>
            </a:r>
            <a:r>
              <a:rPr lang="en-US" altLang="ko-KR" sz="1200" b="1" dirty="0"/>
              <a:t>new Circle[3]; </a:t>
            </a:r>
            <a:r>
              <a:rPr lang="en-US" altLang="ko-KR" sz="1200" dirty="0"/>
              <a:t>// 3</a:t>
            </a:r>
            <a:r>
              <a:rPr lang="ko-KR" altLang="en-US" sz="1200" dirty="0"/>
              <a:t>개의 </a:t>
            </a:r>
            <a:r>
              <a:rPr lang="en-US" altLang="ko-KR" sz="1200" dirty="0"/>
              <a:t>Circle </a:t>
            </a:r>
            <a:r>
              <a:rPr lang="ko-KR" altLang="en-US" sz="1200" dirty="0"/>
              <a:t>객체 배열의 동적 생성</a:t>
            </a:r>
            <a:endParaRPr lang="en-US" altLang="ko-KR" sz="1200" dirty="0"/>
          </a:p>
          <a:p>
            <a:pPr defTabSz="180000" fontAlgn="base" latinLnBrk="0"/>
            <a:endParaRPr lang="ko-KR" altLang="en-US" sz="1200" dirty="0"/>
          </a:p>
          <a:p>
            <a:pPr defTabSz="180000" fontAlgn="base" latinLnBrk="0"/>
            <a:r>
              <a:rPr lang="en-US" altLang="ko-KR" sz="1200" b="1" dirty="0" err="1"/>
              <a:t>pArray</a:t>
            </a:r>
            <a:r>
              <a:rPr lang="en-US" altLang="ko-KR" sz="1200" b="1" dirty="0"/>
              <a:t>[0].</a:t>
            </a:r>
            <a:r>
              <a:rPr lang="en-US" altLang="ko-KR" sz="1200" b="1" dirty="0" err="1"/>
              <a:t>setRadius</a:t>
            </a:r>
            <a:r>
              <a:rPr lang="en-US" altLang="ko-KR" sz="1200" b="1" dirty="0"/>
              <a:t>(10); </a:t>
            </a:r>
            <a:r>
              <a:rPr lang="en-US" altLang="ko-KR" sz="1200" dirty="0"/>
              <a:t>// </a:t>
            </a:r>
            <a:r>
              <a:rPr lang="ko-KR" altLang="en-US" sz="1200" dirty="0"/>
              <a:t>배열의 첫 번째 객체의 </a:t>
            </a:r>
            <a:r>
              <a:rPr lang="en-US" altLang="ko-KR" sz="1200" dirty="0" err="1"/>
              <a:t>setRadius</a:t>
            </a:r>
            <a:r>
              <a:rPr lang="en-US" altLang="ko-KR" sz="1200" dirty="0"/>
              <a:t>() </a:t>
            </a:r>
            <a:r>
              <a:rPr lang="ko-KR" altLang="en-US" sz="1200" dirty="0"/>
              <a:t>멤버 함수 호출</a:t>
            </a:r>
          </a:p>
          <a:p>
            <a:pPr defTabSz="180000" fontAlgn="base" latinLnBrk="0"/>
            <a:r>
              <a:rPr lang="en-US" altLang="ko-KR" sz="1200" dirty="0" err="1"/>
              <a:t>pArray</a:t>
            </a:r>
            <a:r>
              <a:rPr lang="en-US" altLang="ko-KR" sz="1200" dirty="0"/>
              <a:t>[1].</a:t>
            </a:r>
            <a:r>
              <a:rPr lang="en-US" altLang="ko-KR" sz="1200" dirty="0" err="1"/>
              <a:t>setRadius</a:t>
            </a:r>
            <a:r>
              <a:rPr lang="en-US" altLang="ko-KR" sz="1200" dirty="0"/>
              <a:t>(20); // </a:t>
            </a:r>
            <a:r>
              <a:rPr lang="ko-KR" altLang="en-US" sz="1200" dirty="0"/>
              <a:t>배열의 두 번째 객체의 </a:t>
            </a:r>
            <a:r>
              <a:rPr lang="en-US" altLang="ko-KR" sz="1200" dirty="0" err="1"/>
              <a:t>setRadius</a:t>
            </a:r>
            <a:r>
              <a:rPr lang="en-US" altLang="ko-KR" sz="1200" dirty="0"/>
              <a:t>() </a:t>
            </a:r>
            <a:r>
              <a:rPr lang="ko-KR" altLang="en-US" sz="1200" dirty="0"/>
              <a:t>멤버 함수 호출</a:t>
            </a:r>
          </a:p>
          <a:p>
            <a:pPr defTabSz="180000" fontAlgn="base" latinLnBrk="0"/>
            <a:r>
              <a:rPr lang="en-US" altLang="ko-KR" sz="1200" dirty="0" err="1"/>
              <a:t>pArray</a:t>
            </a:r>
            <a:r>
              <a:rPr lang="en-US" altLang="ko-KR" sz="1200" dirty="0"/>
              <a:t>[2].</a:t>
            </a:r>
            <a:r>
              <a:rPr lang="en-US" altLang="ko-KR" sz="1200" dirty="0" err="1"/>
              <a:t>setRadius</a:t>
            </a:r>
            <a:r>
              <a:rPr lang="en-US" altLang="ko-KR" sz="1200" dirty="0"/>
              <a:t>(30); // </a:t>
            </a:r>
            <a:r>
              <a:rPr lang="ko-KR" altLang="en-US" sz="1200" dirty="0"/>
              <a:t>배열의 세 번째 객체의 </a:t>
            </a:r>
            <a:r>
              <a:rPr lang="en-US" altLang="ko-KR" sz="1200" dirty="0" err="1"/>
              <a:t>setRadius</a:t>
            </a:r>
            <a:r>
              <a:rPr lang="en-US" altLang="ko-KR" sz="1200" dirty="0"/>
              <a:t>() </a:t>
            </a:r>
            <a:r>
              <a:rPr lang="ko-KR" altLang="en-US" sz="1200" dirty="0"/>
              <a:t>멤버 함수 호출</a:t>
            </a:r>
            <a:endParaRPr lang="en-US" altLang="ko-KR" sz="1200" dirty="0"/>
          </a:p>
          <a:p>
            <a:pPr defTabSz="180000" fontAlgn="base" latinLnBrk="0"/>
            <a:endParaRPr lang="ko-KR" altLang="en-US" sz="1200" dirty="0"/>
          </a:p>
          <a:p>
            <a:pPr defTabSz="180000" fontAlgn="base" latinLnBrk="0"/>
            <a:r>
              <a:rPr lang="en-US" altLang="ko-KR" sz="1200" dirty="0"/>
              <a:t>for(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=0;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&lt;3;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++) {</a:t>
            </a:r>
            <a:endParaRPr lang="ko-KR" altLang="en-US" sz="1200" dirty="0"/>
          </a:p>
          <a:p>
            <a:pPr defTabSz="180000" fontAlgn="base" latinLnBrk="0"/>
            <a:r>
              <a:rPr lang="ko-KR" altLang="en-US" sz="1200" dirty="0"/>
              <a:t>	</a:t>
            </a:r>
            <a:r>
              <a:rPr lang="en-US" altLang="ko-KR" sz="1200" dirty="0" err="1"/>
              <a:t>cout</a:t>
            </a:r>
            <a:r>
              <a:rPr lang="en-US" altLang="ko-KR" sz="1200" dirty="0"/>
              <a:t> &lt;&lt; </a:t>
            </a:r>
            <a:r>
              <a:rPr lang="en-US" altLang="ko-KR" sz="1200" b="1" dirty="0" err="1"/>
              <a:t>pArray</a:t>
            </a:r>
            <a:r>
              <a:rPr lang="en-US" altLang="ko-KR" sz="1200" b="1" dirty="0"/>
              <a:t>[</a:t>
            </a:r>
            <a:r>
              <a:rPr lang="en-US" altLang="ko-KR" sz="1200" b="1" dirty="0" err="1"/>
              <a:t>i</a:t>
            </a:r>
            <a:r>
              <a:rPr lang="en-US" altLang="ko-KR" sz="1200" b="1" dirty="0"/>
              <a:t>].</a:t>
            </a:r>
            <a:r>
              <a:rPr lang="en-US" altLang="ko-KR" sz="1200" b="1" dirty="0" err="1"/>
              <a:t>getArea</a:t>
            </a:r>
            <a:r>
              <a:rPr lang="en-US" altLang="ko-KR" sz="1200" b="1" dirty="0"/>
              <a:t>(); </a:t>
            </a:r>
            <a:r>
              <a:rPr lang="en-US" altLang="ko-KR" sz="1200" dirty="0"/>
              <a:t>// </a:t>
            </a:r>
            <a:r>
              <a:rPr lang="ko-KR" altLang="en-US" sz="1200" dirty="0"/>
              <a:t>배열의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 </a:t>
            </a:r>
            <a:r>
              <a:rPr lang="ko-KR" altLang="en-US" sz="1200" dirty="0"/>
              <a:t>번째 객체의 </a:t>
            </a:r>
            <a:r>
              <a:rPr lang="en-US" altLang="ko-KR" sz="1200" dirty="0" err="1"/>
              <a:t>getArea</a:t>
            </a:r>
            <a:r>
              <a:rPr lang="en-US" altLang="ko-KR" sz="1200" dirty="0"/>
              <a:t>() </a:t>
            </a:r>
            <a:r>
              <a:rPr lang="ko-KR" altLang="en-US" sz="1200" dirty="0"/>
              <a:t>멤버 함수 호출</a:t>
            </a:r>
          </a:p>
          <a:p>
            <a:pPr defTabSz="180000" fontAlgn="base" latinLnBrk="0"/>
            <a:r>
              <a:rPr lang="en-US" altLang="ko-KR" sz="1200" dirty="0"/>
              <a:t>}</a:t>
            </a:r>
            <a:endParaRPr lang="ko-KR" altLang="en-US" sz="1200" dirty="0"/>
          </a:p>
        </p:txBody>
      </p:sp>
      <p:sp>
        <p:nvSpPr>
          <p:cNvPr id="6" name="직사각형 5"/>
          <p:cNvSpPr/>
          <p:nvPr/>
        </p:nvSpPr>
        <p:spPr>
          <a:xfrm>
            <a:off x="5015880" y="3511747"/>
            <a:ext cx="2808312" cy="138499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200" b="1" dirty="0" err="1"/>
              <a:t>pArray</a:t>
            </a:r>
            <a:r>
              <a:rPr lang="en-US" altLang="ko-KR" sz="1200" b="1" dirty="0"/>
              <a:t>-&gt;</a:t>
            </a:r>
            <a:r>
              <a:rPr lang="en-US" altLang="ko-KR" sz="1200" dirty="0" err="1"/>
              <a:t>setRadius</a:t>
            </a:r>
            <a:r>
              <a:rPr lang="en-US" altLang="ko-KR" sz="1200" dirty="0"/>
              <a:t>(10);</a:t>
            </a:r>
          </a:p>
          <a:p>
            <a:pPr defTabSz="180000" fontAlgn="base" latinLnBrk="0"/>
            <a:r>
              <a:rPr lang="en-US" altLang="ko-KR" sz="1200" dirty="0"/>
              <a:t>(pArray+1)-&gt;</a:t>
            </a:r>
            <a:r>
              <a:rPr lang="en-US" altLang="ko-KR" sz="1200" dirty="0" err="1"/>
              <a:t>setRadius</a:t>
            </a:r>
            <a:r>
              <a:rPr lang="en-US" altLang="ko-KR" sz="1200" dirty="0"/>
              <a:t>(20);</a:t>
            </a:r>
          </a:p>
          <a:p>
            <a:pPr defTabSz="180000" fontAlgn="base" latinLnBrk="0"/>
            <a:r>
              <a:rPr lang="en-US" altLang="ko-KR" sz="1200" dirty="0"/>
              <a:t>(pArray+2)-&gt;</a:t>
            </a:r>
            <a:r>
              <a:rPr lang="en-US" altLang="ko-KR" sz="1200" dirty="0" err="1"/>
              <a:t>setRadius</a:t>
            </a:r>
            <a:r>
              <a:rPr lang="en-US" altLang="ko-KR" sz="1200" dirty="0"/>
              <a:t>(30);</a:t>
            </a:r>
          </a:p>
          <a:p>
            <a:pPr defTabSz="180000" fontAlgn="base" latinLnBrk="0"/>
            <a:endParaRPr lang="en-US" altLang="ko-KR" sz="1200" dirty="0"/>
          </a:p>
          <a:p>
            <a:pPr defTabSz="180000" fontAlgn="base" latinLnBrk="0"/>
            <a:r>
              <a:rPr lang="en-US" altLang="ko-KR" sz="1200" dirty="0"/>
              <a:t>for(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=0;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&lt;3;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++) {</a:t>
            </a:r>
          </a:p>
          <a:p>
            <a:pPr defTabSz="180000" fontAlgn="base" latinLnBrk="0"/>
            <a:r>
              <a:rPr lang="en-US" altLang="ko-KR" sz="1200" dirty="0"/>
              <a:t>	(</a:t>
            </a:r>
            <a:r>
              <a:rPr lang="en-US" altLang="ko-KR" sz="1200" dirty="0" err="1"/>
              <a:t>pArray+i</a:t>
            </a:r>
            <a:r>
              <a:rPr lang="en-US" altLang="ko-KR" sz="1200" dirty="0"/>
              <a:t>)-&gt;</a:t>
            </a:r>
            <a:r>
              <a:rPr lang="en-US" altLang="ko-KR" sz="1200" dirty="0" err="1"/>
              <a:t>getArea</a:t>
            </a:r>
            <a:r>
              <a:rPr lang="en-US" altLang="ko-KR" sz="1200" dirty="0"/>
              <a:t>();</a:t>
            </a:r>
          </a:p>
          <a:p>
            <a:pPr defTabSz="180000" fontAlgn="base" latinLnBrk="0"/>
            <a:r>
              <a:rPr lang="en-US" altLang="ko-KR" sz="1200" dirty="0"/>
              <a:t>}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3010980" y="5575137"/>
            <a:ext cx="1346138" cy="27699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pPr fontAlgn="base" latinLnBrk="0"/>
            <a:r>
              <a:rPr lang="en-US" altLang="ko-KR" sz="1200" b="1" dirty="0"/>
              <a:t>delete [] </a:t>
            </a:r>
            <a:r>
              <a:rPr lang="en-US" altLang="ko-KR" sz="1200" dirty="0" err="1"/>
              <a:t>pArray</a:t>
            </a:r>
            <a:r>
              <a:rPr lang="en-US" altLang="ko-KR" sz="1200" dirty="0"/>
              <a:t>;</a:t>
            </a:r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5735960" y="5373426"/>
            <a:ext cx="2808312" cy="680418"/>
          </a:xfrm>
          <a:prstGeom prst="wedgeRoundRectCallout">
            <a:avLst>
              <a:gd name="adj1" fmla="val -101908"/>
              <a:gd name="adj2" fmla="val 2393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 latinLnBrk="0"/>
            <a:r>
              <a:rPr lang="en-US" altLang="ko-KR" sz="1200" dirty="0" err="1">
                <a:solidFill>
                  <a:schemeClr val="tx1"/>
                </a:solidFill>
              </a:rPr>
              <a:t>pArray</a:t>
            </a:r>
            <a:r>
              <a:rPr lang="en-US" altLang="ko-KR" sz="1200" dirty="0">
                <a:solidFill>
                  <a:schemeClr val="tx1"/>
                </a:solidFill>
              </a:rPr>
              <a:t>[2] </a:t>
            </a:r>
            <a:r>
              <a:rPr lang="ko-KR" altLang="en-US" sz="1200" dirty="0">
                <a:solidFill>
                  <a:schemeClr val="tx1"/>
                </a:solidFill>
              </a:rPr>
              <a:t>객체의 </a:t>
            </a:r>
            <a:r>
              <a:rPr lang="ko-KR" altLang="en-US" sz="1200" dirty="0" err="1">
                <a:solidFill>
                  <a:schemeClr val="tx1"/>
                </a:solidFill>
              </a:rPr>
              <a:t>소멸자</a:t>
            </a:r>
            <a:r>
              <a:rPr lang="ko-KR" altLang="en-US" sz="1200" dirty="0">
                <a:solidFill>
                  <a:schemeClr val="tx1"/>
                </a:solidFill>
              </a:rPr>
              <a:t> 실행</a:t>
            </a:r>
            <a:r>
              <a:rPr lang="en-US" altLang="ko-KR" sz="1200" dirty="0">
                <a:solidFill>
                  <a:schemeClr val="tx1"/>
                </a:solidFill>
              </a:rPr>
              <a:t>(1)</a:t>
            </a:r>
            <a:endParaRPr lang="ko-KR" altLang="en-US" sz="1200" dirty="0">
              <a:solidFill>
                <a:schemeClr val="tx1"/>
              </a:solidFill>
            </a:endParaRPr>
          </a:p>
          <a:p>
            <a:pPr fontAlgn="base" latinLnBrk="0"/>
            <a:r>
              <a:rPr lang="en-US" altLang="ko-KR" sz="1200" dirty="0" err="1">
                <a:solidFill>
                  <a:schemeClr val="tx1"/>
                </a:solidFill>
              </a:rPr>
              <a:t>pArray</a:t>
            </a:r>
            <a:r>
              <a:rPr lang="en-US" altLang="ko-KR" sz="1200" dirty="0">
                <a:solidFill>
                  <a:schemeClr val="tx1"/>
                </a:solidFill>
              </a:rPr>
              <a:t>[1] </a:t>
            </a:r>
            <a:r>
              <a:rPr lang="ko-KR" altLang="en-US" sz="1200" dirty="0">
                <a:solidFill>
                  <a:schemeClr val="tx1"/>
                </a:solidFill>
              </a:rPr>
              <a:t>객체의 </a:t>
            </a:r>
            <a:r>
              <a:rPr lang="ko-KR" altLang="en-US" sz="1200" dirty="0" err="1">
                <a:solidFill>
                  <a:schemeClr val="tx1"/>
                </a:solidFill>
              </a:rPr>
              <a:t>소멸자</a:t>
            </a:r>
            <a:r>
              <a:rPr lang="ko-KR" altLang="en-US" sz="1200" dirty="0">
                <a:solidFill>
                  <a:schemeClr val="tx1"/>
                </a:solidFill>
              </a:rPr>
              <a:t> 실행</a:t>
            </a:r>
            <a:r>
              <a:rPr lang="en-US" altLang="ko-KR" sz="1200" dirty="0">
                <a:solidFill>
                  <a:schemeClr val="tx1"/>
                </a:solidFill>
              </a:rPr>
              <a:t>(2)</a:t>
            </a:r>
            <a:endParaRPr lang="ko-KR" altLang="en-US" sz="1200" dirty="0">
              <a:solidFill>
                <a:schemeClr val="tx1"/>
              </a:solidFill>
            </a:endParaRPr>
          </a:p>
          <a:p>
            <a:pPr fontAlgn="base" latinLnBrk="0"/>
            <a:r>
              <a:rPr lang="en-US" altLang="ko-KR" sz="1200" dirty="0" err="1">
                <a:solidFill>
                  <a:schemeClr val="tx1"/>
                </a:solidFill>
              </a:rPr>
              <a:t>pArray</a:t>
            </a:r>
            <a:r>
              <a:rPr lang="en-US" altLang="ko-KR" sz="1200" dirty="0">
                <a:solidFill>
                  <a:schemeClr val="tx1"/>
                </a:solidFill>
              </a:rPr>
              <a:t>[0] </a:t>
            </a:r>
            <a:r>
              <a:rPr lang="ko-KR" altLang="en-US" sz="1200" dirty="0">
                <a:solidFill>
                  <a:schemeClr val="tx1"/>
                </a:solidFill>
              </a:rPr>
              <a:t>객체의 </a:t>
            </a:r>
            <a:r>
              <a:rPr lang="ko-KR" altLang="en-US" sz="1200" dirty="0" err="1">
                <a:solidFill>
                  <a:schemeClr val="tx1"/>
                </a:solidFill>
              </a:rPr>
              <a:t>소멸자</a:t>
            </a:r>
            <a:r>
              <a:rPr lang="ko-KR" altLang="en-US" sz="1200" dirty="0">
                <a:solidFill>
                  <a:schemeClr val="tx1"/>
                </a:solidFill>
              </a:rPr>
              <a:t> 실행</a:t>
            </a:r>
            <a:r>
              <a:rPr lang="en-US" altLang="ko-KR" sz="1200" dirty="0">
                <a:solidFill>
                  <a:schemeClr val="tx1"/>
                </a:solidFill>
              </a:rPr>
              <a:t>(3)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378255" y="6053845"/>
            <a:ext cx="35237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각 원소 객체의 </a:t>
            </a:r>
            <a:r>
              <a:rPr lang="ko-KR" altLang="en-US" sz="1200" dirty="0" err="1"/>
              <a:t>소멸자</a:t>
            </a:r>
            <a:r>
              <a:rPr lang="ko-KR" altLang="en-US" sz="1200" dirty="0"/>
              <a:t> 별도 실행</a:t>
            </a:r>
            <a:r>
              <a:rPr lang="en-US" altLang="ko-KR" sz="1200" dirty="0"/>
              <a:t>. </a:t>
            </a:r>
            <a:r>
              <a:rPr lang="ko-KR" altLang="en-US" sz="1200" dirty="0"/>
              <a:t>생성의 반대순</a:t>
            </a:r>
          </a:p>
        </p:txBody>
      </p:sp>
    </p:spTree>
    <p:extLst>
      <p:ext uri="{BB962C8B-B14F-4D97-AF65-F5344CB8AC3E}">
        <p14:creationId xmlns:p14="http://schemas.microsoft.com/office/powerpoint/2010/main" val="15911441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동적 메모리 할당과 메모리 누수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294967295"/>
          </p:nvPr>
        </p:nvSpPr>
        <p:spPr>
          <a:xfrm>
            <a:off x="0" y="1036638"/>
            <a:ext cx="533400" cy="244475"/>
          </a:xfrm>
          <a:prstGeom prst="rect">
            <a:avLst/>
          </a:prstGeom>
        </p:spPr>
        <p:txBody>
          <a:bodyPr vert="horz" anchor="ctr" anchorCtr="0">
            <a:normAutofit fontScale="85000" lnSpcReduction="20000"/>
          </a:bodyPr>
          <a:lstStyle>
            <a:defPPr>
              <a:defRPr lang="ko-KR"/>
            </a:defPPr>
            <a:lvl1pPr marL="0" algn="ctr" defTabSz="914400" rtl="0" eaLnBrk="1" latinLnBrk="0" hangingPunct="1">
              <a:defRPr kumimoji="0" sz="1400" b="1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1870596-DAFA-46D2-82A7-2B6B5F8E0EA4}" type="slidenum">
              <a:rPr lang="ko-KR" altLang="en-US" smtClean="0"/>
              <a:pPr/>
              <a:t>16</a:t>
            </a:fld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281532" y="5877272"/>
            <a:ext cx="62279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FF0000"/>
                </a:solidFill>
              </a:rPr>
              <a:t>* </a:t>
            </a:r>
            <a:r>
              <a:rPr lang="ko-KR" altLang="en-US" sz="1600" dirty="0">
                <a:solidFill>
                  <a:srgbClr val="FF0000"/>
                </a:solidFill>
              </a:rPr>
              <a:t>프로그램이 종료되면</a:t>
            </a:r>
            <a:r>
              <a:rPr lang="en-US" altLang="ko-KR" sz="1600" dirty="0">
                <a:solidFill>
                  <a:srgbClr val="FF0000"/>
                </a:solidFill>
              </a:rPr>
              <a:t>, </a:t>
            </a:r>
            <a:r>
              <a:rPr lang="ko-KR" altLang="en-US" sz="1600" dirty="0">
                <a:solidFill>
                  <a:srgbClr val="FF0000"/>
                </a:solidFill>
              </a:rPr>
              <a:t>운영체제는 누수 메모리를 모두 </a:t>
            </a:r>
            <a:r>
              <a:rPr lang="ko-KR" altLang="en-US" sz="1600" dirty="0" err="1">
                <a:solidFill>
                  <a:srgbClr val="FF0000"/>
                </a:solidFill>
              </a:rPr>
              <a:t>힙에</a:t>
            </a:r>
            <a:r>
              <a:rPr lang="ko-KR" altLang="en-US" sz="1600" dirty="0">
                <a:solidFill>
                  <a:srgbClr val="FF0000"/>
                </a:solidFill>
              </a:rPr>
              <a:t> 반환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528" y="908720"/>
            <a:ext cx="7920880" cy="2137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528" y="3318011"/>
            <a:ext cx="7704856" cy="24839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500711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this </a:t>
            </a:r>
            <a:r>
              <a:rPr lang="ko-KR" altLang="en-US" dirty="0"/>
              <a:t>포인터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this</a:t>
            </a:r>
          </a:p>
          <a:p>
            <a:pPr lvl="1"/>
            <a:r>
              <a:rPr lang="ko-KR" altLang="en-US" dirty="0"/>
              <a:t>포인터</a:t>
            </a:r>
            <a:r>
              <a:rPr lang="en-US" altLang="ko-KR" dirty="0"/>
              <a:t>, </a:t>
            </a:r>
            <a:r>
              <a:rPr lang="ko-KR" altLang="en-US" dirty="0"/>
              <a:t>객체</a:t>
            </a:r>
            <a:r>
              <a:rPr lang="en-US" altLang="ko-KR" dirty="0"/>
              <a:t> </a:t>
            </a:r>
            <a:r>
              <a:rPr lang="ko-KR" altLang="en-US" dirty="0"/>
              <a:t>자신 포인터</a:t>
            </a:r>
            <a:endParaRPr lang="en-US" altLang="ko-KR" dirty="0"/>
          </a:p>
          <a:p>
            <a:pPr lvl="1"/>
            <a:r>
              <a:rPr lang="ko-KR" altLang="en-US" dirty="0"/>
              <a:t>클래스의 멤버 함수 내에서만 사용</a:t>
            </a:r>
            <a:endParaRPr lang="en-US" altLang="ko-KR" dirty="0"/>
          </a:p>
          <a:p>
            <a:pPr lvl="1"/>
            <a:r>
              <a:rPr lang="ko-KR" altLang="en-US" dirty="0"/>
              <a:t>개발자가 선언하는 변수가 아니고</a:t>
            </a:r>
            <a:r>
              <a:rPr lang="en-US" altLang="ko-KR" dirty="0"/>
              <a:t>, </a:t>
            </a:r>
            <a:r>
              <a:rPr lang="ko-KR" altLang="en-US" dirty="0"/>
              <a:t>컴파일러가 선언한 변수</a:t>
            </a:r>
            <a:endParaRPr lang="en-US" altLang="ko-KR" dirty="0"/>
          </a:p>
          <a:p>
            <a:pPr lvl="2"/>
            <a:r>
              <a:rPr lang="ko-KR" altLang="en-US" dirty="0"/>
              <a:t>멤버 함수에 컴파일러에 의해 묵시적으로 삽입 선언되는 매개 변수</a:t>
            </a:r>
            <a:endParaRPr lang="en-US" altLang="ko-KR" dirty="0"/>
          </a:p>
        </p:txBody>
      </p:sp>
      <p:sp>
        <p:nvSpPr>
          <p:cNvPr id="5" name="직사각형 4"/>
          <p:cNvSpPr/>
          <p:nvPr/>
        </p:nvSpPr>
        <p:spPr>
          <a:xfrm>
            <a:off x="3503712" y="3501009"/>
            <a:ext cx="5400600" cy="206210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600" dirty="0"/>
              <a:t>class Circle {</a:t>
            </a:r>
          </a:p>
          <a:p>
            <a:pPr defTabSz="180000" fontAlgn="base" latinLnBrk="0"/>
            <a:r>
              <a:rPr lang="en-US" altLang="ko-KR" sz="1600" dirty="0"/>
              <a:t>	</a:t>
            </a:r>
            <a:r>
              <a:rPr lang="en-US" altLang="ko-KR" sz="1600" dirty="0" err="1"/>
              <a:t>int</a:t>
            </a:r>
            <a:r>
              <a:rPr lang="en-US" altLang="ko-KR" sz="1600" dirty="0"/>
              <a:t> radius;</a:t>
            </a:r>
          </a:p>
          <a:p>
            <a:pPr defTabSz="180000" fontAlgn="base" latinLnBrk="0"/>
            <a:r>
              <a:rPr lang="en-US" altLang="ko-KR" sz="1600" dirty="0"/>
              <a:t>public:</a:t>
            </a:r>
          </a:p>
          <a:p>
            <a:pPr defTabSz="180000" fontAlgn="base" latinLnBrk="0"/>
            <a:r>
              <a:rPr lang="en-US" altLang="ko-KR" sz="1600" dirty="0"/>
              <a:t>	Circle() { </a:t>
            </a:r>
            <a:r>
              <a:rPr lang="en-US" altLang="ko-KR" sz="1600" b="1" dirty="0">
                <a:solidFill>
                  <a:srgbClr val="FF0000"/>
                </a:solidFill>
              </a:rPr>
              <a:t>this-&gt;</a:t>
            </a:r>
            <a:r>
              <a:rPr lang="en-US" altLang="ko-KR" sz="1600" dirty="0"/>
              <a:t>radius=1; }</a:t>
            </a:r>
          </a:p>
          <a:p>
            <a:pPr defTabSz="180000" fontAlgn="base" latinLnBrk="0"/>
            <a:r>
              <a:rPr lang="en-US" altLang="ko-KR" sz="1600" dirty="0"/>
              <a:t>	Circle(</a:t>
            </a:r>
            <a:r>
              <a:rPr lang="en-US" altLang="ko-KR" sz="1600" dirty="0" err="1"/>
              <a:t>int</a:t>
            </a:r>
            <a:r>
              <a:rPr lang="en-US" altLang="ko-KR" sz="1600" dirty="0"/>
              <a:t> radius) { </a:t>
            </a:r>
            <a:r>
              <a:rPr lang="en-US" altLang="ko-KR" sz="1600" b="1" dirty="0">
                <a:solidFill>
                  <a:srgbClr val="FF0000"/>
                </a:solidFill>
              </a:rPr>
              <a:t>this-&gt;</a:t>
            </a:r>
            <a:r>
              <a:rPr lang="en-US" altLang="ko-KR" sz="1600" dirty="0"/>
              <a:t>radius = radius; }</a:t>
            </a:r>
          </a:p>
          <a:p>
            <a:pPr defTabSz="180000" fontAlgn="base" latinLnBrk="0"/>
            <a:r>
              <a:rPr lang="en-US" altLang="ko-KR" sz="1600" dirty="0"/>
              <a:t>	void </a:t>
            </a:r>
            <a:r>
              <a:rPr lang="en-US" altLang="ko-KR" sz="1600" dirty="0" err="1"/>
              <a:t>setRadius</a:t>
            </a:r>
            <a:r>
              <a:rPr lang="en-US" altLang="ko-KR" sz="1600" dirty="0"/>
              <a:t>(</a:t>
            </a:r>
            <a:r>
              <a:rPr lang="en-US" altLang="ko-KR" sz="1600" dirty="0" err="1"/>
              <a:t>int</a:t>
            </a:r>
            <a:r>
              <a:rPr lang="en-US" altLang="ko-KR" sz="1600" dirty="0"/>
              <a:t> radius) { </a:t>
            </a:r>
            <a:r>
              <a:rPr lang="en-US" altLang="ko-KR" sz="1600" b="1" dirty="0">
                <a:solidFill>
                  <a:srgbClr val="FF0000"/>
                </a:solidFill>
              </a:rPr>
              <a:t>this-&gt;</a:t>
            </a:r>
            <a:r>
              <a:rPr lang="en-US" altLang="ko-KR" sz="1600" dirty="0"/>
              <a:t>radius = radius; }</a:t>
            </a:r>
          </a:p>
          <a:p>
            <a:pPr defTabSz="180000" fontAlgn="base" latinLnBrk="0"/>
            <a:r>
              <a:rPr lang="en-US" altLang="ko-KR" sz="1600" dirty="0"/>
              <a:t>	....</a:t>
            </a:r>
          </a:p>
          <a:p>
            <a:pPr defTabSz="180000" fontAlgn="base" latinLnBrk="0"/>
            <a:r>
              <a:rPr lang="en-US" altLang="ko-KR" sz="1600" dirty="0"/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17408854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this</a:t>
            </a:r>
            <a:r>
              <a:rPr lang="ko-KR" altLang="en-US" dirty="0"/>
              <a:t>와 객체 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7238750" y="1190186"/>
            <a:ext cx="2736304" cy="28931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400" dirty="0"/>
              <a:t>class Circle {</a:t>
            </a:r>
          </a:p>
          <a:p>
            <a:pPr defTabSz="180000" fontAlgn="base" latinLnBrk="0"/>
            <a:r>
              <a:rPr lang="en-US" altLang="ko-KR" sz="1400" dirty="0"/>
              <a:t>	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radius;</a:t>
            </a:r>
          </a:p>
          <a:p>
            <a:pPr defTabSz="180000" fontAlgn="base" latinLnBrk="0"/>
            <a:r>
              <a:rPr lang="en-US" altLang="ko-KR" sz="1400" dirty="0"/>
              <a:t>public:</a:t>
            </a:r>
          </a:p>
          <a:p>
            <a:pPr defTabSz="180000" fontAlgn="base" latinLnBrk="0"/>
            <a:r>
              <a:rPr lang="en-US" altLang="ko-KR" sz="1400" dirty="0"/>
              <a:t>	Circle() { </a:t>
            </a:r>
          </a:p>
          <a:p>
            <a:pPr defTabSz="180000" fontAlgn="base" latinLnBrk="0"/>
            <a:r>
              <a:rPr lang="en-US" altLang="ko-KR" sz="1400" dirty="0"/>
              <a:t>		this-&gt;radius=1; </a:t>
            </a:r>
          </a:p>
          <a:p>
            <a:pPr defTabSz="180000" fontAlgn="base" latinLnBrk="0"/>
            <a:r>
              <a:rPr lang="en-US" altLang="ko-KR" sz="1400" dirty="0"/>
              <a:t>	}</a:t>
            </a:r>
          </a:p>
          <a:p>
            <a:pPr defTabSz="180000" fontAlgn="base" latinLnBrk="0"/>
            <a:r>
              <a:rPr lang="en-US" altLang="ko-KR" sz="1400" dirty="0"/>
              <a:t>	Circle(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radius) {</a:t>
            </a:r>
          </a:p>
          <a:p>
            <a:pPr defTabSz="180000" fontAlgn="base" latinLnBrk="0"/>
            <a:r>
              <a:rPr lang="en-US" altLang="ko-KR" sz="1400" dirty="0"/>
              <a:t>		this-&gt;radius = radius;</a:t>
            </a:r>
          </a:p>
          <a:p>
            <a:pPr defTabSz="180000" fontAlgn="base" latinLnBrk="0"/>
            <a:r>
              <a:rPr lang="en-US" altLang="ko-KR" sz="1400" dirty="0"/>
              <a:t>	}</a:t>
            </a:r>
          </a:p>
          <a:p>
            <a:pPr defTabSz="180000" fontAlgn="base" latinLnBrk="0"/>
            <a:r>
              <a:rPr lang="en-US" altLang="ko-KR" sz="1400" dirty="0"/>
              <a:t>	</a:t>
            </a:r>
            <a:r>
              <a:rPr lang="en-US" altLang="ko-KR" sz="1400" b="1" dirty="0"/>
              <a:t>void </a:t>
            </a:r>
            <a:r>
              <a:rPr lang="en-US" altLang="ko-KR" sz="1400" b="1" dirty="0" err="1"/>
              <a:t>setRadius</a:t>
            </a:r>
            <a:r>
              <a:rPr lang="en-US" altLang="ko-KR" sz="1400" b="1" dirty="0"/>
              <a:t>(</a:t>
            </a:r>
            <a:r>
              <a:rPr lang="en-US" altLang="ko-KR" sz="1400" b="1" dirty="0" err="1"/>
              <a:t>int</a:t>
            </a:r>
            <a:r>
              <a:rPr lang="en-US" altLang="ko-KR" sz="1400" b="1" dirty="0"/>
              <a:t> radius) {</a:t>
            </a:r>
          </a:p>
          <a:p>
            <a:pPr defTabSz="180000" fontAlgn="base" latinLnBrk="0"/>
            <a:r>
              <a:rPr lang="en-US" altLang="ko-KR" sz="1400" b="1" dirty="0"/>
              <a:t>		this-&gt;radius = radius;</a:t>
            </a:r>
          </a:p>
          <a:p>
            <a:pPr defTabSz="180000" fontAlgn="base" latinLnBrk="0"/>
            <a:r>
              <a:rPr lang="en-US" altLang="ko-KR" sz="1400" b="1" dirty="0"/>
              <a:t>	}</a:t>
            </a:r>
          </a:p>
          <a:p>
            <a:pPr defTabSz="180000" fontAlgn="base" latinLnBrk="0"/>
            <a:r>
              <a:rPr lang="en-US" altLang="ko-KR" sz="1400" dirty="0"/>
              <a:t>};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7248128" y="4293373"/>
            <a:ext cx="2717548" cy="2031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400" dirty="0" err="1"/>
              <a:t>int</a:t>
            </a:r>
            <a:r>
              <a:rPr lang="en-US" altLang="ko-KR" sz="1400" dirty="0"/>
              <a:t> main() {</a:t>
            </a:r>
          </a:p>
          <a:p>
            <a:pPr defTabSz="180000" fontAlgn="base" latinLnBrk="0"/>
            <a:r>
              <a:rPr lang="en-US" altLang="ko-KR" sz="1400" dirty="0"/>
              <a:t>	Circle c1;</a:t>
            </a:r>
          </a:p>
          <a:p>
            <a:pPr defTabSz="180000" fontAlgn="base" latinLnBrk="0"/>
            <a:r>
              <a:rPr lang="en-US" altLang="ko-KR" sz="1400" dirty="0"/>
              <a:t>	Circle c2(2);</a:t>
            </a:r>
          </a:p>
          <a:p>
            <a:pPr defTabSz="180000" fontAlgn="base" latinLnBrk="0"/>
            <a:r>
              <a:rPr lang="en-US" altLang="ko-KR" sz="1400" dirty="0"/>
              <a:t>	Circle c3(3);</a:t>
            </a:r>
          </a:p>
          <a:p>
            <a:pPr defTabSz="180000" fontAlgn="base" latinLnBrk="0"/>
            <a:endParaRPr lang="en-US" altLang="ko-KR" sz="1400" dirty="0"/>
          </a:p>
          <a:p>
            <a:pPr defTabSz="180000" fontAlgn="base" latinLnBrk="0"/>
            <a:r>
              <a:rPr lang="en-US" altLang="ko-KR" sz="1400" dirty="0"/>
              <a:t>	</a:t>
            </a:r>
            <a:r>
              <a:rPr lang="en-US" altLang="ko-KR" sz="1400" b="1" dirty="0"/>
              <a:t>c1.setRadius(4); </a:t>
            </a:r>
          </a:p>
          <a:p>
            <a:pPr defTabSz="180000" fontAlgn="base" latinLnBrk="0"/>
            <a:r>
              <a:rPr lang="en-US" altLang="ko-KR" sz="1400" b="1" dirty="0"/>
              <a:t>	c2.setRadius(5);</a:t>
            </a:r>
          </a:p>
          <a:p>
            <a:pPr defTabSz="180000" fontAlgn="base" latinLnBrk="0"/>
            <a:r>
              <a:rPr lang="en-US" altLang="ko-KR" sz="1400" b="1" dirty="0"/>
              <a:t>	c3.setRadius(6);</a:t>
            </a:r>
          </a:p>
          <a:p>
            <a:pPr defTabSz="180000" fontAlgn="base" latinLnBrk="0"/>
            <a:r>
              <a:rPr lang="en-US" altLang="ko-KR" sz="1400" dirty="0"/>
              <a:t>}</a:t>
            </a:r>
          </a:p>
        </p:txBody>
      </p:sp>
      <p:sp>
        <p:nvSpPr>
          <p:cNvPr id="45" name="모서리가 둥근 직사각형 44"/>
          <p:cNvSpPr/>
          <p:nvPr/>
        </p:nvSpPr>
        <p:spPr>
          <a:xfrm>
            <a:off x="3370838" y="1716502"/>
            <a:ext cx="2500330" cy="1214446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0000"/>
            <a:r>
              <a:rPr lang="en-US" altLang="ko-KR" sz="1200" dirty="0">
                <a:solidFill>
                  <a:schemeClr val="tx1"/>
                </a:solidFill>
              </a:rPr>
              <a:t>radius</a:t>
            </a:r>
          </a:p>
          <a:p>
            <a:pPr defTabSz="180000"/>
            <a:r>
              <a:rPr lang="en-US" altLang="ko-KR" sz="1200" dirty="0">
                <a:solidFill>
                  <a:schemeClr val="tx1"/>
                </a:solidFill>
              </a:rPr>
              <a:t>...</a:t>
            </a:r>
          </a:p>
          <a:p>
            <a:pPr defTabSz="180000"/>
            <a:r>
              <a:rPr lang="en-US" altLang="ko-KR" sz="1200" dirty="0">
                <a:solidFill>
                  <a:schemeClr val="tx1"/>
                </a:solidFill>
              </a:rPr>
              <a:t>void </a:t>
            </a:r>
            <a:r>
              <a:rPr lang="en-US" altLang="ko-KR" sz="1200" dirty="0" err="1">
                <a:solidFill>
                  <a:schemeClr val="tx1"/>
                </a:solidFill>
              </a:rPr>
              <a:t>setRadius</a:t>
            </a:r>
            <a:r>
              <a:rPr lang="en-US" altLang="ko-KR" sz="1200" dirty="0">
                <a:solidFill>
                  <a:schemeClr val="tx1"/>
                </a:solidFill>
              </a:rPr>
              <a:t>(</a:t>
            </a:r>
            <a:r>
              <a:rPr lang="en-US" altLang="ko-KR" sz="1200" dirty="0" err="1">
                <a:solidFill>
                  <a:schemeClr val="tx1"/>
                </a:solidFill>
              </a:rPr>
              <a:t>int</a:t>
            </a:r>
            <a:r>
              <a:rPr lang="en-US" altLang="ko-KR" sz="1200" dirty="0">
                <a:solidFill>
                  <a:schemeClr val="tx1"/>
                </a:solidFill>
              </a:rPr>
              <a:t> radius) {</a:t>
            </a:r>
          </a:p>
          <a:p>
            <a:pPr defTabSz="180000"/>
            <a:r>
              <a:rPr lang="en-US" altLang="ko-KR" sz="1200" dirty="0">
                <a:solidFill>
                  <a:schemeClr val="tx1"/>
                </a:solidFill>
              </a:rPr>
              <a:t>	</a:t>
            </a:r>
            <a:r>
              <a:rPr lang="en-US" altLang="ko-KR" sz="1200" b="1" dirty="0">
                <a:solidFill>
                  <a:schemeClr val="tx1"/>
                </a:solidFill>
              </a:rPr>
              <a:t>this-&gt;radius </a:t>
            </a:r>
            <a:r>
              <a:rPr lang="en-US" altLang="ko-KR" sz="1200" dirty="0">
                <a:solidFill>
                  <a:schemeClr val="tx1"/>
                </a:solidFill>
              </a:rPr>
              <a:t>= radius;</a:t>
            </a:r>
          </a:p>
          <a:p>
            <a:pPr defTabSz="180000"/>
            <a:r>
              <a:rPr lang="en-US" altLang="ko-KR" sz="1200" dirty="0">
                <a:solidFill>
                  <a:schemeClr val="tx1"/>
                </a:solidFill>
              </a:rPr>
              <a:t>}</a:t>
            </a:r>
          </a:p>
          <a:p>
            <a:pPr defTabSz="180000"/>
            <a:r>
              <a:rPr lang="en-US" altLang="ko-KR" sz="1200" dirty="0">
                <a:solidFill>
                  <a:schemeClr val="tx1"/>
                </a:solidFill>
              </a:rPr>
              <a:t>...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46" name="모서리가 둥근 직사각형 45"/>
          <p:cNvSpPr/>
          <p:nvPr/>
        </p:nvSpPr>
        <p:spPr>
          <a:xfrm>
            <a:off x="3370838" y="3372513"/>
            <a:ext cx="2500330" cy="1214446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0000"/>
            <a:r>
              <a:rPr lang="en-US" altLang="ko-KR" sz="1200" dirty="0">
                <a:solidFill>
                  <a:schemeClr val="tx1"/>
                </a:solidFill>
              </a:rPr>
              <a:t>radius</a:t>
            </a:r>
          </a:p>
          <a:p>
            <a:pPr defTabSz="180000"/>
            <a:r>
              <a:rPr lang="en-US" altLang="ko-KR" sz="1200" dirty="0">
                <a:solidFill>
                  <a:schemeClr val="tx1"/>
                </a:solidFill>
              </a:rPr>
              <a:t>...</a:t>
            </a:r>
          </a:p>
          <a:p>
            <a:pPr defTabSz="180000"/>
            <a:r>
              <a:rPr lang="en-US" altLang="ko-KR" sz="1200" dirty="0">
                <a:solidFill>
                  <a:schemeClr val="tx1"/>
                </a:solidFill>
              </a:rPr>
              <a:t>void </a:t>
            </a:r>
            <a:r>
              <a:rPr lang="en-US" altLang="ko-KR" sz="1200" dirty="0" err="1">
                <a:solidFill>
                  <a:schemeClr val="tx1"/>
                </a:solidFill>
              </a:rPr>
              <a:t>setRadius</a:t>
            </a:r>
            <a:r>
              <a:rPr lang="en-US" altLang="ko-KR" sz="1200" dirty="0">
                <a:solidFill>
                  <a:schemeClr val="tx1"/>
                </a:solidFill>
              </a:rPr>
              <a:t>(</a:t>
            </a:r>
            <a:r>
              <a:rPr lang="en-US" altLang="ko-KR" sz="1200" dirty="0" err="1">
                <a:solidFill>
                  <a:schemeClr val="tx1"/>
                </a:solidFill>
              </a:rPr>
              <a:t>int</a:t>
            </a:r>
            <a:r>
              <a:rPr lang="en-US" altLang="ko-KR" sz="1200" dirty="0">
                <a:solidFill>
                  <a:schemeClr val="tx1"/>
                </a:solidFill>
              </a:rPr>
              <a:t> radius) {</a:t>
            </a:r>
          </a:p>
          <a:p>
            <a:pPr defTabSz="180000"/>
            <a:r>
              <a:rPr lang="en-US" altLang="ko-KR" sz="1200" dirty="0">
                <a:solidFill>
                  <a:schemeClr val="tx1"/>
                </a:solidFill>
              </a:rPr>
              <a:t>	</a:t>
            </a:r>
            <a:r>
              <a:rPr lang="en-US" altLang="ko-KR" sz="1200" b="1" dirty="0">
                <a:solidFill>
                  <a:schemeClr val="tx1"/>
                </a:solidFill>
              </a:rPr>
              <a:t>this-&gt;radius </a:t>
            </a:r>
            <a:r>
              <a:rPr lang="en-US" altLang="ko-KR" sz="1200" dirty="0">
                <a:solidFill>
                  <a:schemeClr val="tx1"/>
                </a:solidFill>
              </a:rPr>
              <a:t>= radius;</a:t>
            </a:r>
          </a:p>
          <a:p>
            <a:pPr defTabSz="180000"/>
            <a:r>
              <a:rPr lang="en-US" altLang="ko-KR" sz="1200" dirty="0">
                <a:solidFill>
                  <a:schemeClr val="tx1"/>
                </a:solidFill>
              </a:rPr>
              <a:t>}</a:t>
            </a:r>
          </a:p>
          <a:p>
            <a:pPr defTabSz="180000"/>
            <a:r>
              <a:rPr lang="en-US" altLang="ko-KR" sz="1200" dirty="0">
                <a:solidFill>
                  <a:schemeClr val="tx1"/>
                </a:solidFill>
              </a:rPr>
              <a:t>...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47" name="모서리가 둥근 직사각형 46"/>
          <p:cNvSpPr/>
          <p:nvPr/>
        </p:nvSpPr>
        <p:spPr>
          <a:xfrm>
            <a:off x="3370838" y="5088308"/>
            <a:ext cx="2571768" cy="1214446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0000"/>
            <a:r>
              <a:rPr lang="en-US" altLang="ko-KR" sz="1200" dirty="0">
                <a:solidFill>
                  <a:schemeClr val="tx1"/>
                </a:solidFill>
              </a:rPr>
              <a:t>radius</a:t>
            </a:r>
          </a:p>
          <a:p>
            <a:pPr defTabSz="180000"/>
            <a:r>
              <a:rPr lang="en-US" altLang="ko-KR" sz="1200" dirty="0">
                <a:solidFill>
                  <a:schemeClr val="tx1"/>
                </a:solidFill>
              </a:rPr>
              <a:t>...</a:t>
            </a:r>
          </a:p>
          <a:p>
            <a:pPr defTabSz="180000"/>
            <a:r>
              <a:rPr lang="en-US" altLang="ko-KR" sz="1200" dirty="0">
                <a:solidFill>
                  <a:schemeClr val="tx1"/>
                </a:solidFill>
              </a:rPr>
              <a:t>void </a:t>
            </a:r>
            <a:r>
              <a:rPr lang="en-US" altLang="ko-KR" sz="1200" dirty="0" err="1">
                <a:solidFill>
                  <a:schemeClr val="tx1"/>
                </a:solidFill>
              </a:rPr>
              <a:t>setRadius</a:t>
            </a:r>
            <a:r>
              <a:rPr lang="en-US" altLang="ko-KR" sz="1200" dirty="0">
                <a:solidFill>
                  <a:schemeClr val="tx1"/>
                </a:solidFill>
              </a:rPr>
              <a:t>(</a:t>
            </a:r>
            <a:r>
              <a:rPr lang="en-US" altLang="ko-KR" sz="1200" dirty="0" err="1">
                <a:solidFill>
                  <a:schemeClr val="tx1"/>
                </a:solidFill>
              </a:rPr>
              <a:t>int</a:t>
            </a:r>
            <a:r>
              <a:rPr lang="en-US" altLang="ko-KR" sz="1200" dirty="0">
                <a:solidFill>
                  <a:schemeClr val="tx1"/>
                </a:solidFill>
              </a:rPr>
              <a:t> radius) {</a:t>
            </a:r>
          </a:p>
          <a:p>
            <a:pPr defTabSz="180000"/>
            <a:r>
              <a:rPr lang="en-US" altLang="ko-KR" sz="1200" dirty="0">
                <a:solidFill>
                  <a:schemeClr val="tx1"/>
                </a:solidFill>
              </a:rPr>
              <a:t>	</a:t>
            </a:r>
            <a:r>
              <a:rPr lang="en-US" altLang="ko-KR" sz="1200" b="1" dirty="0">
                <a:solidFill>
                  <a:schemeClr val="tx1"/>
                </a:solidFill>
              </a:rPr>
              <a:t>this-&gt;radius </a:t>
            </a:r>
            <a:r>
              <a:rPr lang="en-US" altLang="ko-KR" sz="1200" dirty="0">
                <a:solidFill>
                  <a:schemeClr val="tx1"/>
                </a:solidFill>
              </a:rPr>
              <a:t>= radius;</a:t>
            </a:r>
          </a:p>
          <a:p>
            <a:pPr defTabSz="180000"/>
            <a:r>
              <a:rPr lang="en-US" altLang="ko-KR" sz="1200" dirty="0">
                <a:solidFill>
                  <a:schemeClr val="tx1"/>
                </a:solidFill>
              </a:rPr>
              <a:t>}</a:t>
            </a:r>
          </a:p>
          <a:p>
            <a:pPr defTabSz="180000"/>
            <a:r>
              <a:rPr lang="en-US" altLang="ko-KR" sz="1200" dirty="0">
                <a:solidFill>
                  <a:schemeClr val="tx1"/>
                </a:solidFill>
              </a:rPr>
              <a:t>...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4007355" y="1754224"/>
            <a:ext cx="500066" cy="21431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1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4007355" y="3443951"/>
            <a:ext cx="500066" cy="21431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2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4007354" y="5163446"/>
            <a:ext cx="500066" cy="21431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3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014149" y="1660762"/>
            <a:ext cx="3690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c1</a:t>
            </a:r>
            <a:endParaRPr lang="ko-KR" altLang="en-US" sz="1400" dirty="0"/>
          </a:p>
        </p:txBody>
      </p:sp>
      <p:sp>
        <p:nvSpPr>
          <p:cNvPr id="57" name="TextBox 56"/>
          <p:cNvSpPr txBox="1"/>
          <p:nvPr/>
        </p:nvSpPr>
        <p:spPr>
          <a:xfrm>
            <a:off x="2985298" y="3340534"/>
            <a:ext cx="3690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c2</a:t>
            </a:r>
            <a:endParaRPr lang="ko-KR" altLang="en-US" sz="1400" dirty="0"/>
          </a:p>
        </p:txBody>
      </p:sp>
      <p:sp>
        <p:nvSpPr>
          <p:cNvPr id="62" name="TextBox 61"/>
          <p:cNvSpPr txBox="1"/>
          <p:nvPr/>
        </p:nvSpPr>
        <p:spPr>
          <a:xfrm>
            <a:off x="3021605" y="5069984"/>
            <a:ext cx="3690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c3</a:t>
            </a:r>
            <a:endParaRPr lang="ko-KR" altLang="en-US" sz="1400" dirty="0"/>
          </a:p>
        </p:txBody>
      </p:sp>
      <p:sp>
        <p:nvSpPr>
          <p:cNvPr id="35" name="자유형 34"/>
          <p:cNvSpPr/>
          <p:nvPr/>
        </p:nvSpPr>
        <p:spPr>
          <a:xfrm flipH="1">
            <a:off x="5438550" y="2205500"/>
            <a:ext cx="2088232" cy="3346225"/>
          </a:xfrm>
          <a:custGeom>
            <a:avLst/>
            <a:gdLst>
              <a:gd name="connsiteX0" fmla="*/ 0 w 3472775"/>
              <a:gd name="connsiteY0" fmla="*/ 3754876 h 3754876"/>
              <a:gd name="connsiteX1" fmla="*/ 1439694 w 3472775"/>
              <a:gd name="connsiteY1" fmla="*/ 2743200 h 3754876"/>
              <a:gd name="connsiteX2" fmla="*/ 2169268 w 3472775"/>
              <a:gd name="connsiteY2" fmla="*/ 486383 h 3754876"/>
              <a:gd name="connsiteX3" fmla="*/ 3472775 w 3472775"/>
              <a:gd name="connsiteY3" fmla="*/ 0 h 3754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72775" h="3754876">
                <a:moveTo>
                  <a:pt x="0" y="3754876"/>
                </a:moveTo>
                <a:cubicBezTo>
                  <a:pt x="539074" y="3521412"/>
                  <a:pt x="1078149" y="3287949"/>
                  <a:pt x="1439694" y="2743200"/>
                </a:cubicBezTo>
                <a:cubicBezTo>
                  <a:pt x="1801239" y="2198451"/>
                  <a:pt x="1830421" y="943583"/>
                  <a:pt x="2169268" y="486383"/>
                </a:cubicBezTo>
                <a:cubicBezTo>
                  <a:pt x="2508115" y="29183"/>
                  <a:pt x="2990445" y="14591"/>
                  <a:pt x="3472775" y="0"/>
                </a:cubicBezTo>
              </a:path>
            </a:pathLst>
          </a:custGeom>
          <a:noFill/>
          <a:ln w="9525">
            <a:solidFill>
              <a:srgbClr val="FF0000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자유형 36"/>
          <p:cNvSpPr/>
          <p:nvPr/>
        </p:nvSpPr>
        <p:spPr>
          <a:xfrm flipH="1">
            <a:off x="5438549" y="5585772"/>
            <a:ext cx="2088232" cy="393970"/>
          </a:xfrm>
          <a:custGeom>
            <a:avLst/>
            <a:gdLst>
              <a:gd name="connsiteX0" fmla="*/ 0 w 3414409"/>
              <a:gd name="connsiteY0" fmla="*/ 787940 h 787940"/>
              <a:gd name="connsiteX1" fmla="*/ 1332690 w 3414409"/>
              <a:gd name="connsiteY1" fmla="*/ 632298 h 787940"/>
              <a:gd name="connsiteX2" fmla="*/ 2509737 w 3414409"/>
              <a:gd name="connsiteY2" fmla="*/ 126460 h 787940"/>
              <a:gd name="connsiteX3" fmla="*/ 3414409 w 3414409"/>
              <a:gd name="connsiteY3" fmla="*/ 0 h 787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14409" h="787940">
                <a:moveTo>
                  <a:pt x="0" y="787940"/>
                </a:moveTo>
                <a:cubicBezTo>
                  <a:pt x="457200" y="765242"/>
                  <a:pt x="914401" y="742545"/>
                  <a:pt x="1332690" y="632298"/>
                </a:cubicBezTo>
                <a:cubicBezTo>
                  <a:pt x="1750979" y="522051"/>
                  <a:pt x="2162784" y="231843"/>
                  <a:pt x="2509737" y="126460"/>
                </a:cubicBezTo>
                <a:cubicBezTo>
                  <a:pt x="2856690" y="21077"/>
                  <a:pt x="3414409" y="0"/>
                  <a:pt x="3414409" y="0"/>
                </a:cubicBezTo>
              </a:path>
            </a:pathLst>
          </a:custGeom>
          <a:noFill/>
          <a:ln w="9525">
            <a:solidFill>
              <a:srgbClr val="FF0000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자유형 66"/>
          <p:cNvSpPr/>
          <p:nvPr/>
        </p:nvSpPr>
        <p:spPr>
          <a:xfrm>
            <a:off x="5438551" y="3878611"/>
            <a:ext cx="2051999" cy="1885846"/>
          </a:xfrm>
          <a:custGeom>
            <a:avLst/>
            <a:gdLst>
              <a:gd name="connsiteX0" fmla="*/ 2466109 w 2466109"/>
              <a:gd name="connsiteY0" fmla="*/ 2244437 h 2244437"/>
              <a:gd name="connsiteX1" fmla="*/ 1366982 w 2466109"/>
              <a:gd name="connsiteY1" fmla="*/ 1708727 h 2244437"/>
              <a:gd name="connsiteX2" fmla="*/ 711200 w 2466109"/>
              <a:gd name="connsiteY2" fmla="*/ 397164 h 2244437"/>
              <a:gd name="connsiteX3" fmla="*/ 0 w 2466109"/>
              <a:gd name="connsiteY3" fmla="*/ 0 h 2244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66109" h="2244437">
                <a:moveTo>
                  <a:pt x="2466109" y="2244437"/>
                </a:moveTo>
                <a:cubicBezTo>
                  <a:pt x="2062788" y="2130521"/>
                  <a:pt x="1659467" y="2016606"/>
                  <a:pt x="1366982" y="1708727"/>
                </a:cubicBezTo>
                <a:cubicBezTo>
                  <a:pt x="1074497" y="1400848"/>
                  <a:pt x="939030" y="681952"/>
                  <a:pt x="711200" y="397164"/>
                </a:cubicBezTo>
                <a:cubicBezTo>
                  <a:pt x="483370" y="112376"/>
                  <a:pt x="0" y="0"/>
                  <a:pt x="0" y="0"/>
                </a:cubicBezTo>
              </a:path>
            </a:pathLst>
          </a:custGeom>
          <a:noFill/>
          <a:ln w="9525">
            <a:solidFill>
              <a:srgbClr val="FF0000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자유형 67"/>
          <p:cNvSpPr/>
          <p:nvPr/>
        </p:nvSpPr>
        <p:spPr>
          <a:xfrm>
            <a:off x="3070908" y="3624343"/>
            <a:ext cx="591295" cy="461818"/>
          </a:xfrm>
          <a:custGeom>
            <a:avLst/>
            <a:gdLst>
              <a:gd name="connsiteX0" fmla="*/ 591295 w 591295"/>
              <a:gd name="connsiteY0" fmla="*/ 461818 h 461818"/>
              <a:gd name="connsiteX1" fmla="*/ 9404 w 591295"/>
              <a:gd name="connsiteY1" fmla="*/ 350982 h 461818"/>
              <a:gd name="connsiteX2" fmla="*/ 286495 w 591295"/>
              <a:gd name="connsiteY2" fmla="*/ 0 h 461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91295" h="461818">
                <a:moveTo>
                  <a:pt x="591295" y="461818"/>
                </a:moveTo>
                <a:cubicBezTo>
                  <a:pt x="325749" y="444885"/>
                  <a:pt x="60204" y="427952"/>
                  <a:pt x="9404" y="350982"/>
                </a:cubicBezTo>
                <a:cubicBezTo>
                  <a:pt x="-41396" y="274012"/>
                  <a:pt x="122549" y="137006"/>
                  <a:pt x="286495" y="0"/>
                </a:cubicBezTo>
              </a:path>
            </a:pathLst>
          </a:custGeom>
          <a:noFill/>
          <a:ln w="952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자유형 68"/>
          <p:cNvSpPr/>
          <p:nvPr/>
        </p:nvSpPr>
        <p:spPr>
          <a:xfrm>
            <a:off x="3070907" y="5338017"/>
            <a:ext cx="591295" cy="461818"/>
          </a:xfrm>
          <a:custGeom>
            <a:avLst/>
            <a:gdLst>
              <a:gd name="connsiteX0" fmla="*/ 591295 w 591295"/>
              <a:gd name="connsiteY0" fmla="*/ 461818 h 461818"/>
              <a:gd name="connsiteX1" fmla="*/ 9404 w 591295"/>
              <a:gd name="connsiteY1" fmla="*/ 350982 h 461818"/>
              <a:gd name="connsiteX2" fmla="*/ 286495 w 591295"/>
              <a:gd name="connsiteY2" fmla="*/ 0 h 461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91295" h="461818">
                <a:moveTo>
                  <a:pt x="591295" y="461818"/>
                </a:moveTo>
                <a:cubicBezTo>
                  <a:pt x="325749" y="444885"/>
                  <a:pt x="60204" y="427952"/>
                  <a:pt x="9404" y="350982"/>
                </a:cubicBezTo>
                <a:cubicBezTo>
                  <a:pt x="-41396" y="274012"/>
                  <a:pt x="122549" y="137006"/>
                  <a:pt x="286495" y="0"/>
                </a:cubicBezTo>
              </a:path>
            </a:pathLst>
          </a:custGeom>
          <a:noFill/>
          <a:ln w="952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자유형 69"/>
          <p:cNvSpPr/>
          <p:nvPr/>
        </p:nvSpPr>
        <p:spPr>
          <a:xfrm>
            <a:off x="3080059" y="1974591"/>
            <a:ext cx="591295" cy="461818"/>
          </a:xfrm>
          <a:custGeom>
            <a:avLst/>
            <a:gdLst>
              <a:gd name="connsiteX0" fmla="*/ 591295 w 591295"/>
              <a:gd name="connsiteY0" fmla="*/ 461818 h 461818"/>
              <a:gd name="connsiteX1" fmla="*/ 9404 w 591295"/>
              <a:gd name="connsiteY1" fmla="*/ 350982 h 461818"/>
              <a:gd name="connsiteX2" fmla="*/ 286495 w 591295"/>
              <a:gd name="connsiteY2" fmla="*/ 0 h 461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91295" h="461818">
                <a:moveTo>
                  <a:pt x="591295" y="461818"/>
                </a:moveTo>
                <a:cubicBezTo>
                  <a:pt x="325749" y="444885"/>
                  <a:pt x="60204" y="427952"/>
                  <a:pt x="9404" y="350982"/>
                </a:cubicBezTo>
                <a:cubicBezTo>
                  <a:pt x="-41396" y="274012"/>
                  <a:pt x="122549" y="137006"/>
                  <a:pt x="286495" y="0"/>
                </a:cubicBezTo>
              </a:path>
            </a:pathLst>
          </a:custGeom>
          <a:noFill/>
          <a:ln w="952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곱셈 기호 70"/>
          <p:cNvSpPr/>
          <p:nvPr/>
        </p:nvSpPr>
        <p:spPr>
          <a:xfrm>
            <a:off x="4132864" y="1754224"/>
            <a:ext cx="249049" cy="275118"/>
          </a:xfrm>
          <a:prstGeom prst="mathMultiply">
            <a:avLst>
              <a:gd name="adj1" fmla="val 709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72" name="TextBox 71"/>
          <p:cNvSpPr txBox="1"/>
          <p:nvPr/>
        </p:nvSpPr>
        <p:spPr>
          <a:xfrm>
            <a:off x="4257388" y="1714738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FF0000"/>
                </a:solidFill>
              </a:rPr>
              <a:t>4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73" name="곱셈 기호 72"/>
          <p:cNvSpPr/>
          <p:nvPr/>
        </p:nvSpPr>
        <p:spPr>
          <a:xfrm>
            <a:off x="4140162" y="3440635"/>
            <a:ext cx="249049" cy="275118"/>
          </a:xfrm>
          <a:prstGeom prst="mathMultiply">
            <a:avLst>
              <a:gd name="adj1" fmla="val 709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74" name="TextBox 73"/>
          <p:cNvSpPr txBox="1"/>
          <p:nvPr/>
        </p:nvSpPr>
        <p:spPr>
          <a:xfrm>
            <a:off x="4264686" y="3401149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FF0000"/>
                </a:solidFill>
              </a:rPr>
              <a:t>5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75" name="곱셈 기호 74"/>
          <p:cNvSpPr/>
          <p:nvPr/>
        </p:nvSpPr>
        <p:spPr>
          <a:xfrm>
            <a:off x="4140161" y="5173959"/>
            <a:ext cx="249049" cy="275118"/>
          </a:xfrm>
          <a:prstGeom prst="mathMultiply">
            <a:avLst>
              <a:gd name="adj1" fmla="val 709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76" name="TextBox 75"/>
          <p:cNvSpPr txBox="1"/>
          <p:nvPr/>
        </p:nvSpPr>
        <p:spPr>
          <a:xfrm>
            <a:off x="4264685" y="5134473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FF0000"/>
                </a:solidFill>
              </a:rPr>
              <a:t>6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454141" y="1058040"/>
            <a:ext cx="38555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* </a:t>
            </a:r>
            <a:r>
              <a:rPr lang="ko-KR" altLang="en-US" sz="1400" dirty="0">
                <a:solidFill>
                  <a:srgbClr val="FF0000"/>
                </a:solidFill>
              </a:rPr>
              <a:t>각 객체 속의 </a:t>
            </a:r>
            <a:r>
              <a:rPr lang="en-US" altLang="ko-KR" sz="1400" dirty="0">
                <a:solidFill>
                  <a:srgbClr val="FF0000"/>
                </a:solidFill>
              </a:rPr>
              <a:t>this</a:t>
            </a:r>
            <a:r>
              <a:rPr lang="ko-KR" altLang="en-US" sz="1400" dirty="0">
                <a:solidFill>
                  <a:srgbClr val="FF0000"/>
                </a:solidFill>
              </a:rPr>
              <a:t>는 다른 객체의 </a:t>
            </a:r>
            <a:r>
              <a:rPr lang="en-US" altLang="ko-KR" sz="1400" dirty="0">
                <a:solidFill>
                  <a:srgbClr val="FF0000"/>
                </a:solidFill>
              </a:rPr>
              <a:t>this</a:t>
            </a:r>
            <a:r>
              <a:rPr lang="ko-KR" altLang="en-US" sz="1400" dirty="0">
                <a:solidFill>
                  <a:srgbClr val="FF0000"/>
                </a:solidFill>
              </a:rPr>
              <a:t>와 다름</a:t>
            </a:r>
            <a:endParaRPr lang="en-US" altLang="ko-KR" sz="1400" dirty="0">
              <a:solidFill>
                <a:srgbClr val="FF0000"/>
              </a:solidFill>
            </a:endParaRPr>
          </a:p>
        </p:txBody>
      </p:sp>
      <p:sp>
        <p:nvSpPr>
          <p:cNvPr id="29" name="모서리가 둥근 사각형 설명선 28"/>
          <p:cNvSpPr/>
          <p:nvPr/>
        </p:nvSpPr>
        <p:spPr>
          <a:xfrm>
            <a:off x="1622127" y="1847416"/>
            <a:ext cx="1224137" cy="576064"/>
          </a:xfrm>
          <a:prstGeom prst="wedgeRoundRectCallout">
            <a:avLst>
              <a:gd name="adj1" fmla="val 69632"/>
              <a:gd name="adj2" fmla="val 2753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chemeClr val="tx1"/>
                </a:solidFill>
              </a:rPr>
              <a:t>this</a:t>
            </a:r>
            <a:r>
              <a:rPr lang="ko-KR" altLang="en-US" sz="1000" dirty="0">
                <a:solidFill>
                  <a:schemeClr val="tx1"/>
                </a:solidFill>
              </a:rPr>
              <a:t>는 객체 자신에 대한 포인터</a:t>
            </a:r>
          </a:p>
        </p:txBody>
      </p:sp>
    </p:spTree>
    <p:extLst>
      <p:ext uri="{BB962C8B-B14F-4D97-AF65-F5344CB8AC3E}">
        <p14:creationId xmlns:p14="http://schemas.microsoft.com/office/powerpoint/2010/main" val="21540460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this</a:t>
            </a:r>
            <a:r>
              <a:rPr lang="ko-KR" altLang="en-US" dirty="0"/>
              <a:t>의 제약 사항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1847528" y="1042275"/>
            <a:ext cx="10153128" cy="5040560"/>
          </a:xfrm>
        </p:spPr>
        <p:txBody>
          <a:bodyPr/>
          <a:lstStyle/>
          <a:p>
            <a:r>
              <a:rPr lang="ko-KR" altLang="en-US" dirty="0"/>
              <a:t>멤버 함수가 아닌 함수에서 </a:t>
            </a:r>
            <a:r>
              <a:rPr lang="en-US" altLang="ko-KR" dirty="0"/>
              <a:t>this </a:t>
            </a:r>
            <a:r>
              <a:rPr lang="ko-KR" altLang="en-US" dirty="0"/>
              <a:t>사용</a:t>
            </a:r>
            <a:r>
              <a:rPr lang="en-US" altLang="ko-KR" dirty="0"/>
              <a:t> </a:t>
            </a:r>
            <a:r>
              <a:rPr lang="ko-KR" altLang="en-US" dirty="0"/>
              <a:t>불가</a:t>
            </a:r>
            <a:endParaRPr lang="en-US" altLang="ko-KR" dirty="0"/>
          </a:p>
          <a:p>
            <a:pPr lvl="1"/>
            <a:r>
              <a:rPr lang="ko-KR" altLang="en-US" dirty="0"/>
              <a:t>객체와의 관련성이 없기 때문</a:t>
            </a:r>
            <a:endParaRPr lang="en-US" altLang="ko-KR" dirty="0"/>
          </a:p>
          <a:p>
            <a:pPr>
              <a:spcBef>
                <a:spcPts val="1800"/>
              </a:spcBef>
            </a:pPr>
            <a:r>
              <a:rPr lang="en-US" altLang="ko-KR" dirty="0"/>
              <a:t>static </a:t>
            </a:r>
            <a:r>
              <a:rPr lang="ko-KR" altLang="en-US" dirty="0"/>
              <a:t>멤버 함수에서</a:t>
            </a:r>
            <a:r>
              <a:rPr lang="en-US" altLang="ko-KR" dirty="0"/>
              <a:t> this </a:t>
            </a:r>
            <a:r>
              <a:rPr lang="ko-KR" altLang="en-US" dirty="0"/>
              <a:t>사용 불가</a:t>
            </a:r>
            <a:endParaRPr lang="en-US" altLang="ko-KR" dirty="0"/>
          </a:p>
          <a:p>
            <a:pPr lvl="1"/>
            <a:r>
              <a:rPr lang="ko-KR" altLang="en-US" dirty="0"/>
              <a:t>객체가 생기기 전에 </a:t>
            </a:r>
            <a:r>
              <a:rPr lang="en-US" altLang="ko-KR" dirty="0"/>
              <a:t>static </a:t>
            </a:r>
            <a:r>
              <a:rPr lang="ko-KR" altLang="en-US" dirty="0"/>
              <a:t>함수 호출이 있을 수 있기 때문에</a:t>
            </a:r>
          </a:p>
        </p:txBody>
      </p:sp>
    </p:spTree>
    <p:extLst>
      <p:ext uri="{BB962C8B-B14F-4D97-AF65-F5344CB8AC3E}">
        <p14:creationId xmlns:p14="http://schemas.microsoft.com/office/powerpoint/2010/main" val="1680275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 idx="4294967295"/>
          </p:nvPr>
        </p:nvSpPr>
        <p:spPr>
          <a:xfrm>
            <a:off x="623392" y="2488814"/>
            <a:ext cx="2304256" cy="1880372"/>
          </a:xfrm>
        </p:spPr>
        <p:txBody>
          <a:bodyPr anchor="ctr">
            <a:noAutofit/>
          </a:bodyPr>
          <a:lstStyle/>
          <a:p>
            <a:r>
              <a:rPr lang="en-US" altLang="ko-KR" sz="6000">
                <a:solidFill>
                  <a:schemeClr val="tx1"/>
                </a:solidFill>
              </a:rPr>
              <a:t>7-2</a:t>
            </a:r>
            <a:r>
              <a:rPr lang="ko-KR" altLang="en-US" sz="6000" dirty="0">
                <a:solidFill>
                  <a:schemeClr val="tx1"/>
                </a:solidFill>
              </a:rPr>
              <a:t>강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6AC5238-2DC0-436A-875A-3E09CE416BED}"/>
              </a:ext>
            </a:extLst>
          </p:cNvPr>
          <p:cNvGrpSpPr/>
          <p:nvPr/>
        </p:nvGrpSpPr>
        <p:grpSpPr>
          <a:xfrm rot="1833758">
            <a:off x="-1547054" y="610482"/>
            <a:ext cx="5400600" cy="5400600"/>
            <a:chOff x="-549681" y="1640821"/>
            <a:chExt cx="5400600" cy="5400600"/>
          </a:xfrm>
        </p:grpSpPr>
        <p:sp>
          <p:nvSpPr>
            <p:cNvPr id="4" name="막힌 원호 3">
              <a:extLst>
                <a:ext uri="{FF2B5EF4-FFF2-40B4-BE49-F238E27FC236}">
                  <a16:creationId xmlns:a16="http://schemas.microsoft.com/office/drawing/2014/main" id="{7CBB0D21-A5B4-4F3A-BCBD-009E8CCB4E89}"/>
                </a:ext>
              </a:extLst>
            </p:cNvPr>
            <p:cNvSpPr/>
            <p:nvPr/>
          </p:nvSpPr>
          <p:spPr>
            <a:xfrm rot="5973814">
              <a:off x="-549681" y="1640821"/>
              <a:ext cx="5400600" cy="5400600"/>
            </a:xfrm>
            <a:prstGeom prst="blockArc">
              <a:avLst>
                <a:gd name="adj1" fmla="val 6765046"/>
                <a:gd name="adj2" fmla="val 20877138"/>
                <a:gd name="adj3" fmla="val 1547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막힌 원호 6">
              <a:extLst>
                <a:ext uri="{FF2B5EF4-FFF2-40B4-BE49-F238E27FC236}">
                  <a16:creationId xmlns:a16="http://schemas.microsoft.com/office/drawing/2014/main" id="{98430292-2A3A-4B62-B156-5BB490AACC85}"/>
                </a:ext>
              </a:extLst>
            </p:cNvPr>
            <p:cNvSpPr/>
            <p:nvPr/>
          </p:nvSpPr>
          <p:spPr>
            <a:xfrm rot="5973814">
              <a:off x="-435744" y="1753601"/>
              <a:ext cx="5172727" cy="5172727"/>
            </a:xfrm>
            <a:prstGeom prst="blockArc">
              <a:avLst>
                <a:gd name="adj1" fmla="val 6765046"/>
                <a:gd name="adj2" fmla="val 20877138"/>
                <a:gd name="adj3" fmla="val 1547"/>
              </a:avLst>
            </a:prstGeom>
            <a:solidFill>
              <a:srgbClr val="BCEB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E39598C-7DF1-404F-A299-E96B907C44BC}"/>
              </a:ext>
            </a:extLst>
          </p:cNvPr>
          <p:cNvSpPr txBox="1"/>
          <p:nvPr/>
        </p:nvSpPr>
        <p:spPr>
          <a:xfrm>
            <a:off x="4657418" y="2905780"/>
            <a:ext cx="54726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※ 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중간고사를 위한 종합 리뷰 </a:t>
            </a: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120668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string </a:t>
            </a:r>
            <a:r>
              <a:rPr lang="ko-KR" altLang="en-US" dirty="0"/>
              <a:t>클래스를 이용한 문자열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1847528" y="980728"/>
            <a:ext cx="10153128" cy="5616624"/>
          </a:xfrm>
        </p:spPr>
        <p:txBody>
          <a:bodyPr/>
          <a:lstStyle/>
          <a:p>
            <a:r>
              <a:rPr lang="en-US" altLang="ko-KR" dirty="0"/>
              <a:t>C++</a:t>
            </a:r>
            <a:r>
              <a:rPr lang="ko-KR" altLang="en-US" dirty="0"/>
              <a:t> 문자열</a:t>
            </a:r>
            <a:endParaRPr lang="en-US" altLang="ko-KR" dirty="0"/>
          </a:p>
          <a:p>
            <a:pPr lvl="1">
              <a:spcBef>
                <a:spcPts val="0"/>
              </a:spcBef>
            </a:pPr>
            <a:r>
              <a:rPr lang="en-US" altLang="ko-KR" dirty="0"/>
              <a:t>C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C-</a:t>
            </a:r>
            <a:r>
              <a:rPr lang="ko-KR" altLang="en-US" dirty="0" err="1"/>
              <a:t>스트링</a:t>
            </a:r>
            <a:endParaRPr lang="en-US" altLang="ko-KR" dirty="0"/>
          </a:p>
          <a:p>
            <a:pPr lvl="1">
              <a:spcBef>
                <a:spcPts val="0"/>
              </a:spcBef>
            </a:pPr>
            <a:r>
              <a:rPr lang="en-US" altLang="ko-KR" dirty="0"/>
              <a:t>C++ : string </a:t>
            </a:r>
            <a:r>
              <a:rPr lang="ko-KR" altLang="en-US" dirty="0"/>
              <a:t>클래스의 객체</a:t>
            </a:r>
            <a:endParaRPr lang="en-US" altLang="ko-KR" dirty="0"/>
          </a:p>
          <a:p>
            <a:pPr>
              <a:spcBef>
                <a:spcPts val="1200"/>
              </a:spcBef>
              <a:spcAft>
                <a:spcPts val="0"/>
              </a:spcAft>
            </a:pPr>
            <a:r>
              <a:rPr lang="en-US" altLang="ko-KR" dirty="0"/>
              <a:t>string </a:t>
            </a:r>
            <a:r>
              <a:rPr lang="ko-KR" altLang="en-US" dirty="0"/>
              <a:t>클래스</a:t>
            </a:r>
            <a:endParaRPr lang="en-US" altLang="ko-KR" dirty="0"/>
          </a:p>
          <a:p>
            <a:pPr lvl="1"/>
            <a:r>
              <a:rPr lang="en-US" altLang="ko-KR" dirty="0"/>
              <a:t>C++ </a:t>
            </a:r>
            <a:r>
              <a:rPr lang="ko-KR" altLang="en-US" dirty="0"/>
              <a:t>표준 라이브러리</a:t>
            </a:r>
            <a:r>
              <a:rPr lang="en-US" altLang="ko-KR" dirty="0"/>
              <a:t>, &lt;string&gt; </a:t>
            </a:r>
            <a:r>
              <a:rPr lang="ko-KR" altLang="en-US" dirty="0"/>
              <a:t>헤더 파일에 선언</a:t>
            </a:r>
            <a:endParaRPr lang="en-US" altLang="ko-KR" dirty="0"/>
          </a:p>
          <a:p>
            <a:pPr lvl="1"/>
            <a:endParaRPr lang="en-US" altLang="ko-KR" sz="1100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가변 크기의 문자열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sz="1200" dirty="0"/>
          </a:p>
          <a:p>
            <a:pPr lvl="1">
              <a:spcAft>
                <a:spcPts val="0"/>
              </a:spcAft>
            </a:pPr>
            <a:r>
              <a:rPr lang="ko-KR" altLang="en-US" dirty="0"/>
              <a:t>다양한 문자열 연산을 실행하는 연산자와 멤버 함수 포함</a:t>
            </a:r>
            <a:endParaRPr lang="en-US" altLang="ko-KR" dirty="0"/>
          </a:p>
          <a:p>
            <a:pPr lvl="2">
              <a:spcBef>
                <a:spcPts val="0"/>
              </a:spcBef>
            </a:pPr>
            <a:r>
              <a:rPr lang="ko-KR" altLang="en-US" dirty="0"/>
              <a:t>문자열 복사</a:t>
            </a:r>
            <a:r>
              <a:rPr lang="en-US" altLang="ko-KR" dirty="0"/>
              <a:t>, </a:t>
            </a:r>
            <a:r>
              <a:rPr lang="ko-KR" altLang="en-US" dirty="0"/>
              <a:t>문자열 비교</a:t>
            </a:r>
            <a:r>
              <a:rPr lang="en-US" altLang="ko-KR" dirty="0"/>
              <a:t>, </a:t>
            </a:r>
            <a:r>
              <a:rPr lang="ko-KR" altLang="en-US" dirty="0"/>
              <a:t>문자열 길이</a:t>
            </a:r>
            <a:r>
              <a:rPr lang="en-US" altLang="ko-KR" dirty="0"/>
              <a:t> </a:t>
            </a:r>
            <a:r>
              <a:rPr lang="ko-KR" altLang="en-US" dirty="0"/>
              <a:t>등</a:t>
            </a:r>
            <a:endParaRPr lang="en-US" altLang="ko-KR" dirty="0"/>
          </a:p>
          <a:p>
            <a:pPr lvl="1">
              <a:spcBef>
                <a:spcPts val="600"/>
              </a:spcBef>
            </a:pPr>
            <a:r>
              <a:rPr lang="ko-KR" altLang="en-US" dirty="0"/>
              <a:t>문자열</a:t>
            </a:r>
            <a:r>
              <a:rPr lang="en-US" altLang="ko-KR" dirty="0"/>
              <a:t>, </a:t>
            </a:r>
            <a:r>
              <a:rPr lang="ko-KR" altLang="en-US" dirty="0" err="1"/>
              <a:t>스트링</a:t>
            </a:r>
            <a:r>
              <a:rPr lang="en-US" altLang="ko-KR" dirty="0"/>
              <a:t>, </a:t>
            </a:r>
            <a:r>
              <a:rPr lang="ko-KR" altLang="en-US" dirty="0"/>
              <a:t>문자열 객체</a:t>
            </a:r>
            <a:r>
              <a:rPr lang="en-US" altLang="ko-KR" dirty="0"/>
              <a:t>, string </a:t>
            </a:r>
            <a:r>
              <a:rPr lang="ko-KR" altLang="en-US" dirty="0"/>
              <a:t>객체 등으로 혼용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3141368" y="2905780"/>
            <a:ext cx="6048672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fontAlgn="base" latinLnBrk="0"/>
            <a:r>
              <a:rPr lang="en-US" altLang="ko-KR" sz="1400" dirty="0"/>
              <a:t>#include &lt;string&gt;</a:t>
            </a:r>
          </a:p>
          <a:p>
            <a:pPr fontAlgn="base" latinLnBrk="0"/>
            <a:r>
              <a:rPr lang="en-US" altLang="ko-KR" sz="1400" dirty="0"/>
              <a:t>using namespace </a:t>
            </a:r>
            <a:r>
              <a:rPr lang="en-US" altLang="ko-KR" sz="1400" dirty="0" err="1"/>
              <a:t>std</a:t>
            </a:r>
            <a:r>
              <a:rPr lang="en-US" altLang="ko-KR" sz="1400" dirty="0"/>
              <a:t>;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3143840" y="3829606"/>
            <a:ext cx="6050976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fontAlgn="base" latinLnBrk="0"/>
            <a:r>
              <a:rPr lang="en-US" altLang="ko-KR" sz="1400" dirty="0"/>
              <a:t>string </a:t>
            </a:r>
            <a:r>
              <a:rPr lang="en-US" altLang="ko-KR" sz="1400" dirty="0" err="1"/>
              <a:t>str</a:t>
            </a:r>
            <a:r>
              <a:rPr lang="en-US" altLang="ko-KR" sz="1400" dirty="0"/>
              <a:t> = "I love "; // </a:t>
            </a:r>
            <a:r>
              <a:rPr lang="en-US" altLang="ko-KR" sz="1400" dirty="0" err="1"/>
              <a:t>str</a:t>
            </a:r>
            <a:r>
              <a:rPr lang="ko-KR" altLang="en-US" sz="1400" dirty="0"/>
              <a:t>은 </a:t>
            </a:r>
            <a:r>
              <a:rPr lang="en-US" altLang="ko-KR" sz="1400" dirty="0"/>
              <a:t>'I', ' ', 'l', 'o', 'v', 'e', ' '</a:t>
            </a:r>
            <a:r>
              <a:rPr lang="ko-KR" altLang="en-US" sz="1400" dirty="0"/>
              <a:t>의 </a:t>
            </a:r>
            <a:r>
              <a:rPr lang="en-US" altLang="ko-KR" sz="1400" dirty="0"/>
              <a:t>7</a:t>
            </a:r>
            <a:r>
              <a:rPr lang="ko-KR" altLang="en-US" sz="1400" dirty="0"/>
              <a:t>개 문자로 구성</a:t>
            </a:r>
            <a:endParaRPr lang="en-US" altLang="ko-KR" sz="1400" dirty="0"/>
          </a:p>
          <a:p>
            <a:pPr fontAlgn="base" latinLnBrk="0"/>
            <a:r>
              <a:rPr lang="en-US" altLang="ko-KR" sz="1400" dirty="0" err="1"/>
              <a:t>str.append</a:t>
            </a:r>
            <a:r>
              <a:rPr lang="en-US" altLang="ko-KR" sz="1400" dirty="0"/>
              <a:t>("C++."); // </a:t>
            </a:r>
            <a:r>
              <a:rPr lang="en-US" altLang="ko-KR" sz="1400" dirty="0" err="1"/>
              <a:t>str</a:t>
            </a:r>
            <a:r>
              <a:rPr lang="ko-KR" altLang="en-US" sz="1400" dirty="0"/>
              <a:t>은 </a:t>
            </a:r>
            <a:r>
              <a:rPr lang="en-US" altLang="ko-KR" sz="1400" dirty="0"/>
              <a:t>"I love C++."</a:t>
            </a:r>
            <a:r>
              <a:rPr lang="ko-KR" altLang="en-US" sz="1400" dirty="0"/>
              <a:t>이 된다</a:t>
            </a:r>
            <a:r>
              <a:rPr lang="en-US" altLang="ko-KR" sz="1400" dirty="0"/>
              <a:t>. 11</a:t>
            </a:r>
            <a:r>
              <a:rPr lang="ko-KR" altLang="en-US" sz="1400" dirty="0"/>
              <a:t>개의 문자</a:t>
            </a:r>
          </a:p>
        </p:txBody>
      </p:sp>
    </p:spTree>
    <p:extLst>
      <p:ext uri="{BB962C8B-B14F-4D97-AF65-F5344CB8AC3E}">
        <p14:creationId xmlns:p14="http://schemas.microsoft.com/office/powerpoint/2010/main" val="28312687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4-13 </a:t>
            </a:r>
            <a:r>
              <a:rPr lang="ko-KR" altLang="en-US" dirty="0"/>
              <a:t>문자열을 입력 받고 회전시키기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8112224" y="3578826"/>
            <a:ext cx="2877711" cy="2308324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ko-KR" altLang="en-US" sz="1200" dirty="0"/>
              <a:t>문자열을 입력하세요</a:t>
            </a:r>
            <a:r>
              <a:rPr lang="en-US" altLang="ko-KR" sz="1200" dirty="0"/>
              <a:t> (</a:t>
            </a:r>
            <a:r>
              <a:rPr lang="ko-KR" altLang="en-US" sz="1200" dirty="0"/>
              <a:t>한글 안됨</a:t>
            </a:r>
            <a:r>
              <a:rPr lang="en-US" altLang="ko-KR" sz="1200" dirty="0"/>
              <a:t>) </a:t>
            </a:r>
          </a:p>
          <a:p>
            <a:r>
              <a:rPr lang="en-US" altLang="ko-KR" sz="1200" dirty="0">
                <a:solidFill>
                  <a:srgbClr val="00B050"/>
                </a:solidFill>
              </a:rPr>
              <a:t>I love you</a:t>
            </a:r>
          </a:p>
          <a:p>
            <a:r>
              <a:rPr lang="en-US" altLang="ko-KR" sz="1200" dirty="0"/>
              <a:t> love </a:t>
            </a:r>
            <a:r>
              <a:rPr lang="en-US" altLang="ko-KR" sz="1200" dirty="0" err="1"/>
              <a:t>youI</a:t>
            </a:r>
            <a:endParaRPr lang="en-US" altLang="ko-KR" sz="1200" dirty="0"/>
          </a:p>
          <a:p>
            <a:r>
              <a:rPr lang="en-US" altLang="ko-KR" sz="1200" dirty="0"/>
              <a:t>love </a:t>
            </a:r>
            <a:r>
              <a:rPr lang="en-US" altLang="ko-KR" sz="1200" dirty="0" err="1"/>
              <a:t>youI</a:t>
            </a:r>
            <a:endParaRPr lang="en-US" altLang="ko-KR" sz="1200" dirty="0"/>
          </a:p>
          <a:p>
            <a:r>
              <a:rPr lang="en-US" altLang="ko-KR" sz="1200" dirty="0" err="1"/>
              <a:t>ove</a:t>
            </a:r>
            <a:r>
              <a:rPr lang="en-US" altLang="ko-KR" sz="1200" dirty="0"/>
              <a:t> </a:t>
            </a:r>
            <a:r>
              <a:rPr lang="en-US" altLang="ko-KR" sz="1200" dirty="0" err="1"/>
              <a:t>youI</a:t>
            </a:r>
            <a:r>
              <a:rPr lang="en-US" altLang="ko-KR" sz="1200" dirty="0"/>
              <a:t> l</a:t>
            </a:r>
          </a:p>
          <a:p>
            <a:r>
              <a:rPr lang="en-US" altLang="ko-KR" sz="1200" dirty="0" err="1"/>
              <a:t>ve</a:t>
            </a:r>
            <a:r>
              <a:rPr lang="en-US" altLang="ko-KR" sz="1200" dirty="0"/>
              <a:t> </a:t>
            </a:r>
            <a:r>
              <a:rPr lang="en-US" altLang="ko-KR" sz="1200" dirty="0" err="1"/>
              <a:t>youI</a:t>
            </a:r>
            <a:r>
              <a:rPr lang="en-US" altLang="ko-KR" sz="1200" dirty="0"/>
              <a:t> lo</a:t>
            </a:r>
          </a:p>
          <a:p>
            <a:r>
              <a:rPr lang="en-US" altLang="ko-KR" sz="1200" dirty="0"/>
              <a:t>e </a:t>
            </a:r>
            <a:r>
              <a:rPr lang="en-US" altLang="ko-KR" sz="1200" dirty="0" err="1"/>
              <a:t>youI</a:t>
            </a:r>
            <a:r>
              <a:rPr lang="en-US" altLang="ko-KR" sz="1200" dirty="0"/>
              <a:t> </a:t>
            </a:r>
            <a:r>
              <a:rPr lang="en-US" altLang="ko-KR" sz="1200" dirty="0" err="1"/>
              <a:t>lov</a:t>
            </a:r>
            <a:endParaRPr lang="en-US" altLang="ko-KR" sz="1200" dirty="0"/>
          </a:p>
          <a:p>
            <a:r>
              <a:rPr lang="en-US" altLang="ko-KR" sz="1200" dirty="0"/>
              <a:t> </a:t>
            </a:r>
            <a:r>
              <a:rPr lang="en-US" altLang="ko-KR" sz="1200" dirty="0" err="1"/>
              <a:t>youI</a:t>
            </a:r>
            <a:r>
              <a:rPr lang="en-US" altLang="ko-KR" sz="1200" dirty="0"/>
              <a:t> love</a:t>
            </a:r>
          </a:p>
          <a:p>
            <a:r>
              <a:rPr lang="en-US" altLang="ko-KR" sz="1200" dirty="0" err="1"/>
              <a:t>youI</a:t>
            </a:r>
            <a:r>
              <a:rPr lang="en-US" altLang="ko-KR" sz="1200" dirty="0"/>
              <a:t> love</a:t>
            </a:r>
          </a:p>
          <a:p>
            <a:r>
              <a:rPr lang="en-US" altLang="ko-KR" sz="1200" dirty="0" err="1"/>
              <a:t>ouI</a:t>
            </a:r>
            <a:r>
              <a:rPr lang="en-US" altLang="ko-KR" sz="1200" dirty="0"/>
              <a:t> love y</a:t>
            </a:r>
          </a:p>
          <a:p>
            <a:r>
              <a:rPr lang="en-US" altLang="ko-KR" sz="1200" dirty="0" err="1"/>
              <a:t>uI</a:t>
            </a:r>
            <a:r>
              <a:rPr lang="en-US" altLang="ko-KR" sz="1200" dirty="0"/>
              <a:t> love </a:t>
            </a:r>
            <a:r>
              <a:rPr lang="en-US" altLang="ko-KR" sz="1200" dirty="0" err="1"/>
              <a:t>yo</a:t>
            </a:r>
            <a:endParaRPr lang="en-US" altLang="ko-KR" sz="1200" dirty="0"/>
          </a:p>
          <a:p>
            <a:r>
              <a:rPr lang="en-US" altLang="ko-KR" sz="1200" dirty="0"/>
              <a:t>I love you</a:t>
            </a:r>
            <a:endParaRPr lang="ko-KR" altLang="en-US" sz="1200" dirty="0"/>
          </a:p>
        </p:txBody>
      </p:sp>
      <p:sp>
        <p:nvSpPr>
          <p:cNvPr id="6" name="직사각형 5"/>
          <p:cNvSpPr/>
          <p:nvPr/>
        </p:nvSpPr>
        <p:spPr>
          <a:xfrm>
            <a:off x="1850136" y="1916832"/>
            <a:ext cx="6190080" cy="397031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#include &lt;</a:t>
            </a:r>
            <a:r>
              <a:rPr lang="en-US" altLang="ko-KR" sz="1400" dirty="0" err="1"/>
              <a:t>iostream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#include &lt;string&gt;</a:t>
            </a:r>
          </a:p>
          <a:p>
            <a:pPr defTabSz="180000"/>
            <a:r>
              <a:rPr lang="en-US" altLang="ko-KR" sz="1400" dirty="0"/>
              <a:t>using namespace </a:t>
            </a:r>
            <a:r>
              <a:rPr lang="en-US" altLang="ko-KR" sz="1400" dirty="0" err="1"/>
              <a:t>std</a:t>
            </a:r>
            <a:r>
              <a:rPr lang="en-US" altLang="ko-KR" sz="1400" dirty="0"/>
              <a:t>;</a:t>
            </a:r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dirty="0" err="1"/>
              <a:t>int</a:t>
            </a:r>
            <a:r>
              <a:rPr lang="en-US" altLang="ko-KR" sz="1400" dirty="0"/>
              <a:t> main() {</a:t>
            </a:r>
          </a:p>
          <a:p>
            <a:pPr defTabSz="180000"/>
            <a:r>
              <a:rPr lang="en-US" altLang="ko-KR" sz="1400" dirty="0"/>
              <a:t>	string s;</a:t>
            </a:r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err="1"/>
              <a:t>cout</a:t>
            </a:r>
            <a:r>
              <a:rPr lang="en-US" altLang="ko-KR" sz="1400" dirty="0"/>
              <a:t> &lt;&lt; "</a:t>
            </a:r>
            <a:r>
              <a:rPr lang="ko-KR" altLang="en-US" sz="1400" dirty="0"/>
              <a:t>문자열을 입력하세요</a:t>
            </a:r>
            <a:r>
              <a:rPr lang="en-US" altLang="ko-KR" sz="1400" dirty="0"/>
              <a:t>(</a:t>
            </a:r>
            <a:r>
              <a:rPr lang="ko-KR" altLang="en-US" sz="1400" dirty="0"/>
              <a:t>한글 안됨</a:t>
            </a:r>
            <a:r>
              <a:rPr lang="en-US" altLang="ko-KR" sz="1400" dirty="0"/>
              <a:t>) " &lt;&lt; </a:t>
            </a:r>
            <a:r>
              <a:rPr lang="en-US" altLang="ko-KR" sz="1400" dirty="0" err="1"/>
              <a:t>endl</a:t>
            </a:r>
            <a:r>
              <a:rPr lang="en-US" altLang="ko-KR" sz="1400" dirty="0"/>
              <a:t>;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b="1" dirty="0" err="1"/>
              <a:t>getline</a:t>
            </a:r>
            <a:r>
              <a:rPr lang="en-US" altLang="ko-KR" sz="1400" b="1" dirty="0"/>
              <a:t>(</a:t>
            </a:r>
            <a:r>
              <a:rPr lang="en-US" altLang="ko-KR" sz="1400" b="1" dirty="0" err="1"/>
              <a:t>cin</a:t>
            </a:r>
            <a:r>
              <a:rPr lang="en-US" altLang="ko-KR" sz="1400" b="1" dirty="0"/>
              <a:t>, s, '\n'); </a:t>
            </a:r>
            <a:r>
              <a:rPr lang="en-US" altLang="ko-KR" sz="1400" dirty="0"/>
              <a:t>// </a:t>
            </a:r>
            <a:r>
              <a:rPr lang="ko-KR" altLang="en-US" sz="1400" dirty="0"/>
              <a:t>문자열 입력</a:t>
            </a:r>
          </a:p>
          <a:p>
            <a:pPr defTabSz="180000"/>
            <a:r>
              <a:rPr lang="ko-KR" altLang="en-US" sz="1400" dirty="0"/>
              <a:t>	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</a:t>
            </a:r>
            <a:r>
              <a:rPr lang="en-US" altLang="ko-KR" sz="1400" dirty="0" err="1"/>
              <a:t>len</a:t>
            </a:r>
            <a:r>
              <a:rPr lang="en-US" altLang="ko-KR" sz="1400" dirty="0"/>
              <a:t> = </a:t>
            </a:r>
            <a:r>
              <a:rPr lang="en-US" altLang="ko-KR" sz="1400" b="1" dirty="0" err="1"/>
              <a:t>s.length</a:t>
            </a:r>
            <a:r>
              <a:rPr lang="en-US" altLang="ko-KR" sz="1400" b="1" dirty="0"/>
              <a:t>()</a:t>
            </a:r>
            <a:r>
              <a:rPr lang="en-US" altLang="ko-KR" sz="1400" dirty="0"/>
              <a:t>; // </a:t>
            </a:r>
            <a:r>
              <a:rPr lang="ko-KR" altLang="en-US" sz="1400" dirty="0"/>
              <a:t>문자열의 길이</a:t>
            </a:r>
          </a:p>
          <a:p>
            <a:pPr defTabSz="180000"/>
            <a:endParaRPr lang="ko-KR" altLang="en-US" sz="1400" dirty="0"/>
          </a:p>
          <a:p>
            <a:pPr defTabSz="180000"/>
            <a:r>
              <a:rPr lang="ko-KR" altLang="en-US" sz="1400" dirty="0"/>
              <a:t>	</a:t>
            </a:r>
            <a:r>
              <a:rPr lang="en-US" altLang="ko-KR" sz="1400" dirty="0"/>
              <a:t>for(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</a:t>
            </a:r>
            <a:r>
              <a:rPr lang="en-US" altLang="ko-KR" sz="1400" dirty="0" err="1"/>
              <a:t>i</a:t>
            </a:r>
            <a:r>
              <a:rPr lang="en-US" altLang="ko-KR" sz="1400" dirty="0"/>
              <a:t>=0; </a:t>
            </a:r>
            <a:r>
              <a:rPr lang="en-US" altLang="ko-KR" sz="1400" dirty="0" err="1"/>
              <a:t>i</a:t>
            </a:r>
            <a:r>
              <a:rPr lang="en-US" altLang="ko-KR" sz="1400" dirty="0"/>
              <a:t>&lt;</a:t>
            </a:r>
            <a:r>
              <a:rPr lang="en-US" altLang="ko-KR" sz="1400" dirty="0" err="1"/>
              <a:t>len</a:t>
            </a:r>
            <a:r>
              <a:rPr lang="en-US" altLang="ko-KR" sz="1400" dirty="0"/>
              <a:t>; </a:t>
            </a:r>
            <a:r>
              <a:rPr lang="en-US" altLang="ko-KR" sz="1400" dirty="0" err="1"/>
              <a:t>i</a:t>
            </a:r>
            <a:r>
              <a:rPr lang="en-US" altLang="ko-KR" sz="1400" dirty="0"/>
              <a:t>++) {</a:t>
            </a:r>
          </a:p>
          <a:p>
            <a:pPr defTabSz="180000"/>
            <a:r>
              <a:rPr lang="en-US" altLang="ko-KR" sz="1400" dirty="0"/>
              <a:t>		string first = </a:t>
            </a:r>
            <a:r>
              <a:rPr lang="en-US" altLang="ko-KR" sz="1400" b="1" dirty="0" err="1"/>
              <a:t>s.substr</a:t>
            </a:r>
            <a:r>
              <a:rPr lang="en-US" altLang="ko-KR" sz="1400" b="1" dirty="0"/>
              <a:t>(0,1)</a:t>
            </a:r>
            <a:r>
              <a:rPr lang="en-US" altLang="ko-KR" sz="1400" dirty="0"/>
              <a:t>; // </a:t>
            </a:r>
            <a:r>
              <a:rPr lang="ko-KR" altLang="en-US" sz="1400" dirty="0"/>
              <a:t>맨 앞의 문자 </a:t>
            </a:r>
            <a:r>
              <a:rPr lang="en-US" altLang="ko-KR" sz="1400" dirty="0"/>
              <a:t>1</a:t>
            </a:r>
            <a:r>
              <a:rPr lang="ko-KR" altLang="en-US" sz="1400" dirty="0"/>
              <a:t>개를 문자열로 분리</a:t>
            </a:r>
          </a:p>
          <a:p>
            <a:pPr defTabSz="180000"/>
            <a:r>
              <a:rPr lang="ko-KR" altLang="en-US" sz="1400" dirty="0"/>
              <a:t>		</a:t>
            </a:r>
            <a:r>
              <a:rPr lang="en-US" altLang="ko-KR" sz="1400" dirty="0"/>
              <a:t>string sub = </a:t>
            </a:r>
            <a:r>
              <a:rPr lang="en-US" altLang="ko-KR" sz="1400" b="1" dirty="0" err="1"/>
              <a:t>s.substr</a:t>
            </a:r>
            <a:r>
              <a:rPr lang="en-US" altLang="ko-KR" sz="1400" b="1" dirty="0"/>
              <a:t>(1, len-1)</a:t>
            </a:r>
            <a:r>
              <a:rPr lang="en-US" altLang="ko-KR" sz="1400" dirty="0"/>
              <a:t>; // </a:t>
            </a:r>
            <a:r>
              <a:rPr lang="ko-KR" altLang="en-US" sz="1400" dirty="0"/>
              <a:t>나머지 문자들을 문자열로 분리</a:t>
            </a:r>
          </a:p>
          <a:p>
            <a:pPr defTabSz="180000"/>
            <a:r>
              <a:rPr lang="ko-KR" altLang="en-US" sz="1400" dirty="0"/>
              <a:t>		</a:t>
            </a:r>
            <a:r>
              <a:rPr lang="en-US" altLang="ko-KR" sz="1400" dirty="0"/>
              <a:t>s = </a:t>
            </a:r>
            <a:r>
              <a:rPr lang="en-US" altLang="ko-KR" sz="1400" b="1" dirty="0"/>
              <a:t>sub + first</a:t>
            </a:r>
            <a:r>
              <a:rPr lang="en-US" altLang="ko-KR" sz="1400" dirty="0"/>
              <a:t>; // </a:t>
            </a:r>
            <a:r>
              <a:rPr lang="ko-KR" altLang="en-US" sz="1400" dirty="0"/>
              <a:t>두 문자열을 연결하여 새로운 문자열로 만듦</a:t>
            </a:r>
          </a:p>
          <a:p>
            <a:pPr defTabSz="180000"/>
            <a:r>
              <a:rPr lang="ko-KR" altLang="en-US" sz="1400" dirty="0"/>
              <a:t>		</a:t>
            </a:r>
            <a:r>
              <a:rPr lang="en-US" altLang="ko-KR" sz="1400" dirty="0" err="1"/>
              <a:t>cout</a:t>
            </a:r>
            <a:r>
              <a:rPr lang="en-US" altLang="ko-KR" sz="1400" dirty="0"/>
              <a:t> &lt;&lt; s &lt;&lt; </a:t>
            </a:r>
            <a:r>
              <a:rPr lang="en-US" altLang="ko-KR" sz="1400" dirty="0" err="1"/>
              <a:t>endl</a:t>
            </a:r>
            <a:r>
              <a:rPr lang="en-US" altLang="ko-KR" sz="1400" dirty="0"/>
              <a:t>;</a:t>
            </a:r>
          </a:p>
          <a:p>
            <a:pPr defTabSz="180000"/>
            <a:r>
              <a:rPr lang="en-US" altLang="ko-KR" sz="1400" dirty="0"/>
              <a:t>	}</a:t>
            </a:r>
          </a:p>
          <a:p>
            <a:pPr defTabSz="180000"/>
            <a:r>
              <a:rPr lang="en-US" altLang="ko-KR" sz="1400" dirty="0"/>
              <a:t>}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1775520" y="1114627"/>
            <a:ext cx="790620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빈칸을 포함하는 문자열을 입력 받고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한 문자씩 왼쪽으로 회전하도록 문자열을 변경하고 출력하라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180463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함수의 인자 전달 방식 리뷰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1811524" y="1124744"/>
            <a:ext cx="8568952" cy="5040560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ko-KR" altLang="en-US" dirty="0"/>
              <a:t>인자 전달 방식</a:t>
            </a:r>
            <a:endParaRPr lang="en-US" altLang="ko-KR" dirty="0"/>
          </a:p>
          <a:p>
            <a:pPr lvl="1">
              <a:spcBef>
                <a:spcPts val="1200"/>
              </a:spcBef>
            </a:pPr>
            <a:r>
              <a:rPr lang="ko-KR" altLang="en-US" dirty="0"/>
              <a:t>값에 의한 호출</a:t>
            </a:r>
            <a:r>
              <a:rPr lang="en-US" altLang="ko-KR" dirty="0"/>
              <a:t>, call by value</a:t>
            </a:r>
          </a:p>
          <a:p>
            <a:pPr lvl="2">
              <a:lnSpc>
                <a:spcPct val="100000"/>
              </a:lnSpc>
              <a:spcBef>
                <a:spcPts val="0"/>
              </a:spcBef>
            </a:pPr>
            <a:r>
              <a:rPr lang="ko-KR" altLang="en-US" sz="1800" dirty="0"/>
              <a:t>함수가 호출되면 매개 변수가 </a:t>
            </a:r>
            <a:r>
              <a:rPr lang="ko-KR" altLang="en-US" sz="1800" dirty="0" err="1"/>
              <a:t>스택에</a:t>
            </a:r>
            <a:r>
              <a:rPr lang="ko-KR" altLang="en-US" sz="1800" dirty="0"/>
              <a:t> 생성됨</a:t>
            </a:r>
            <a:endParaRPr lang="en-US" altLang="ko-KR" sz="1800" dirty="0"/>
          </a:p>
          <a:p>
            <a:pPr lvl="2">
              <a:lnSpc>
                <a:spcPct val="100000"/>
              </a:lnSpc>
              <a:spcBef>
                <a:spcPts val="0"/>
              </a:spcBef>
            </a:pPr>
            <a:r>
              <a:rPr lang="ko-KR" altLang="en-US" sz="1800" dirty="0"/>
              <a:t>호출하는 코드에서 값을 넘겨줌</a:t>
            </a:r>
            <a:endParaRPr lang="en-US" altLang="ko-KR" sz="1800" dirty="0"/>
          </a:p>
          <a:p>
            <a:pPr lvl="2">
              <a:lnSpc>
                <a:spcPct val="100000"/>
              </a:lnSpc>
              <a:spcBef>
                <a:spcPts val="0"/>
              </a:spcBef>
            </a:pPr>
            <a:r>
              <a:rPr lang="ko-KR" altLang="en-US" sz="1800" dirty="0"/>
              <a:t>호출하는 코드에서 넘어온 값이 </a:t>
            </a:r>
            <a:r>
              <a:rPr lang="ko-KR" altLang="en-US" sz="1800" dirty="0">
                <a:solidFill>
                  <a:srgbClr val="FF0000"/>
                </a:solidFill>
              </a:rPr>
              <a:t>매개 변수에 복사됨</a:t>
            </a:r>
            <a:endParaRPr lang="en-US" altLang="ko-KR" sz="1800" dirty="0">
              <a:solidFill>
                <a:srgbClr val="FF0000"/>
              </a:solidFill>
            </a:endParaRPr>
          </a:p>
          <a:p>
            <a:pPr lvl="1">
              <a:spcBef>
                <a:spcPts val="1200"/>
              </a:spcBef>
            </a:pPr>
            <a:r>
              <a:rPr lang="ko-KR" altLang="en-US" dirty="0"/>
              <a:t>주소에 의한 호출</a:t>
            </a:r>
            <a:r>
              <a:rPr lang="en-US" altLang="ko-KR" dirty="0"/>
              <a:t>, call by address</a:t>
            </a:r>
          </a:p>
          <a:p>
            <a:pPr lvl="2">
              <a:lnSpc>
                <a:spcPct val="100000"/>
              </a:lnSpc>
              <a:spcBef>
                <a:spcPts val="0"/>
              </a:spcBef>
            </a:pPr>
            <a:r>
              <a:rPr lang="ko-KR" altLang="en-US" sz="1800" dirty="0"/>
              <a:t>함수의 매개 변수는 포인터 타입</a:t>
            </a:r>
            <a:endParaRPr lang="en-US" altLang="ko-KR" sz="1800" dirty="0"/>
          </a:p>
          <a:p>
            <a:pPr lvl="3"/>
            <a:r>
              <a:rPr lang="ko-KR" altLang="en-US" sz="1600" dirty="0"/>
              <a:t>함수가 호출되면 포인터 타입의 매개 변수가 스택에 생성됨</a:t>
            </a:r>
            <a:endParaRPr lang="en-US" altLang="ko-KR" sz="1600" dirty="0"/>
          </a:p>
          <a:p>
            <a:pPr lvl="2">
              <a:lnSpc>
                <a:spcPct val="100000"/>
              </a:lnSpc>
              <a:spcBef>
                <a:spcPts val="1200"/>
              </a:spcBef>
            </a:pPr>
            <a:r>
              <a:rPr lang="ko-KR" altLang="en-US" sz="1800" dirty="0"/>
              <a:t>호출하는 코드에서는 명시적으로 주소를 넘겨줌</a:t>
            </a:r>
            <a:endParaRPr lang="en-US" altLang="ko-KR" sz="1800" dirty="0"/>
          </a:p>
          <a:p>
            <a:pPr lvl="3"/>
            <a:r>
              <a:rPr lang="ko-KR" altLang="en-US" sz="1600" dirty="0"/>
              <a:t>기본 타입 변수나 객체의 경우</a:t>
            </a:r>
            <a:r>
              <a:rPr lang="en-US" altLang="ko-KR" sz="1600" dirty="0"/>
              <a:t>, </a:t>
            </a:r>
            <a:r>
              <a:rPr lang="ko-KR" altLang="en-US" sz="1600" dirty="0"/>
              <a:t>주소 전달</a:t>
            </a:r>
            <a:endParaRPr lang="en-US" altLang="ko-KR" sz="1600" dirty="0"/>
          </a:p>
          <a:p>
            <a:pPr lvl="3"/>
            <a:r>
              <a:rPr lang="ko-KR" altLang="en-US" sz="1600" dirty="0"/>
              <a:t>배열의 경우</a:t>
            </a:r>
            <a:r>
              <a:rPr lang="en-US" altLang="ko-KR" sz="1600" dirty="0"/>
              <a:t>, </a:t>
            </a:r>
            <a:r>
              <a:rPr lang="ko-KR" altLang="en-US" sz="1600" dirty="0"/>
              <a:t>배열의 이름</a:t>
            </a:r>
            <a:endParaRPr lang="en-US" altLang="ko-KR" sz="1600" dirty="0"/>
          </a:p>
          <a:p>
            <a:pPr lvl="2">
              <a:lnSpc>
                <a:spcPct val="100000"/>
              </a:lnSpc>
              <a:spcBef>
                <a:spcPts val="1200"/>
              </a:spcBef>
            </a:pPr>
            <a:r>
              <a:rPr lang="ko-KR" altLang="en-US" sz="1800" dirty="0"/>
              <a:t>호출하는 코드에서 넘어온 주소 값이 매개 변수에 저장됨</a:t>
            </a:r>
          </a:p>
        </p:txBody>
      </p:sp>
    </p:spTree>
    <p:extLst>
      <p:ext uri="{BB962C8B-B14F-4D97-AF65-F5344CB8AC3E}">
        <p14:creationId xmlns:p14="http://schemas.microsoft.com/office/powerpoint/2010/main" val="13194490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8" name="그룹 137"/>
          <p:cNvGrpSpPr/>
          <p:nvPr/>
        </p:nvGrpSpPr>
        <p:grpSpPr>
          <a:xfrm>
            <a:off x="5951983" y="459585"/>
            <a:ext cx="970142" cy="695149"/>
            <a:chOff x="2709055" y="2194369"/>
            <a:chExt cx="1226339" cy="695149"/>
          </a:xfrm>
          <a:solidFill>
            <a:schemeClr val="bg2">
              <a:lumMod val="90000"/>
            </a:schemeClr>
          </a:solidFill>
        </p:grpSpPr>
        <p:sp>
          <p:nvSpPr>
            <p:cNvPr id="139" name="직사각형 138"/>
            <p:cNvSpPr/>
            <p:nvPr/>
          </p:nvSpPr>
          <p:spPr>
            <a:xfrm>
              <a:off x="2709055" y="2229560"/>
              <a:ext cx="1224136" cy="659958"/>
            </a:xfrm>
            <a:prstGeom prst="rect">
              <a:avLst/>
            </a:prstGeom>
            <a:solidFill>
              <a:schemeClr val="bg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0" name="직사각형 139"/>
            <p:cNvSpPr/>
            <p:nvPr/>
          </p:nvSpPr>
          <p:spPr>
            <a:xfrm>
              <a:off x="2724559" y="2194369"/>
              <a:ext cx="1210835" cy="825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35" name="그룹 134"/>
          <p:cNvGrpSpPr/>
          <p:nvPr/>
        </p:nvGrpSpPr>
        <p:grpSpPr>
          <a:xfrm>
            <a:off x="7392143" y="459585"/>
            <a:ext cx="970142" cy="695149"/>
            <a:chOff x="2709055" y="2194369"/>
            <a:chExt cx="1226339" cy="695149"/>
          </a:xfrm>
          <a:solidFill>
            <a:schemeClr val="bg1"/>
          </a:solidFill>
        </p:grpSpPr>
        <p:sp>
          <p:nvSpPr>
            <p:cNvPr id="136" name="직사각형 135"/>
            <p:cNvSpPr/>
            <p:nvPr/>
          </p:nvSpPr>
          <p:spPr>
            <a:xfrm>
              <a:off x="2709055" y="2229560"/>
              <a:ext cx="1224136" cy="659958"/>
            </a:xfrm>
            <a:prstGeom prst="rect">
              <a:avLst/>
            </a:prstGeom>
            <a:grp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7" name="직사각형 136"/>
            <p:cNvSpPr/>
            <p:nvPr/>
          </p:nvSpPr>
          <p:spPr>
            <a:xfrm>
              <a:off x="2724559" y="2194369"/>
              <a:ext cx="1210835" cy="825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32" name="그룹 131"/>
          <p:cNvGrpSpPr/>
          <p:nvPr/>
        </p:nvGrpSpPr>
        <p:grpSpPr>
          <a:xfrm>
            <a:off x="8798265" y="1636644"/>
            <a:ext cx="970142" cy="695149"/>
            <a:chOff x="2709055" y="2194369"/>
            <a:chExt cx="1226339" cy="695149"/>
          </a:xfrm>
          <a:solidFill>
            <a:schemeClr val="bg1"/>
          </a:solidFill>
        </p:grpSpPr>
        <p:sp>
          <p:nvSpPr>
            <p:cNvPr id="133" name="직사각형 132"/>
            <p:cNvSpPr/>
            <p:nvPr/>
          </p:nvSpPr>
          <p:spPr>
            <a:xfrm>
              <a:off x="2709055" y="2229560"/>
              <a:ext cx="1224136" cy="659958"/>
            </a:xfrm>
            <a:prstGeom prst="rect">
              <a:avLst/>
            </a:prstGeom>
            <a:grp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sp>
          <p:nvSpPr>
            <p:cNvPr id="134" name="직사각형 133"/>
            <p:cNvSpPr/>
            <p:nvPr/>
          </p:nvSpPr>
          <p:spPr>
            <a:xfrm>
              <a:off x="2724559" y="2194369"/>
              <a:ext cx="1210835" cy="825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</p:grpSp>
      <p:grpSp>
        <p:nvGrpSpPr>
          <p:cNvPr id="129" name="그룹 128"/>
          <p:cNvGrpSpPr/>
          <p:nvPr/>
        </p:nvGrpSpPr>
        <p:grpSpPr>
          <a:xfrm>
            <a:off x="7392143" y="1683721"/>
            <a:ext cx="970142" cy="695149"/>
            <a:chOff x="2709055" y="2194369"/>
            <a:chExt cx="1226339" cy="695149"/>
          </a:xfrm>
          <a:solidFill>
            <a:schemeClr val="bg1"/>
          </a:solidFill>
        </p:grpSpPr>
        <p:sp>
          <p:nvSpPr>
            <p:cNvPr id="130" name="직사각형 129"/>
            <p:cNvSpPr/>
            <p:nvPr/>
          </p:nvSpPr>
          <p:spPr>
            <a:xfrm>
              <a:off x="2709055" y="2229560"/>
              <a:ext cx="1224136" cy="659958"/>
            </a:xfrm>
            <a:prstGeom prst="rect">
              <a:avLst/>
            </a:prstGeom>
            <a:grp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1" name="직사각형 130"/>
            <p:cNvSpPr/>
            <p:nvPr/>
          </p:nvSpPr>
          <p:spPr>
            <a:xfrm>
              <a:off x="2724559" y="2194369"/>
              <a:ext cx="1210835" cy="825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26" name="그룹 125"/>
          <p:cNvGrpSpPr/>
          <p:nvPr/>
        </p:nvGrpSpPr>
        <p:grpSpPr>
          <a:xfrm>
            <a:off x="5951983" y="1683721"/>
            <a:ext cx="970142" cy="695149"/>
            <a:chOff x="2709055" y="2194369"/>
            <a:chExt cx="1226339" cy="695149"/>
          </a:xfrm>
          <a:solidFill>
            <a:schemeClr val="bg1"/>
          </a:solidFill>
        </p:grpSpPr>
        <p:sp>
          <p:nvSpPr>
            <p:cNvPr id="127" name="직사각형 126"/>
            <p:cNvSpPr/>
            <p:nvPr/>
          </p:nvSpPr>
          <p:spPr>
            <a:xfrm>
              <a:off x="2709055" y="2229560"/>
              <a:ext cx="1224136" cy="659958"/>
            </a:xfrm>
            <a:prstGeom prst="rect">
              <a:avLst/>
            </a:prstGeom>
            <a:grp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8" name="직사각형 127"/>
            <p:cNvSpPr/>
            <p:nvPr/>
          </p:nvSpPr>
          <p:spPr>
            <a:xfrm>
              <a:off x="2724559" y="2194369"/>
              <a:ext cx="1210835" cy="825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4477785" y="1683721"/>
            <a:ext cx="970142" cy="695149"/>
            <a:chOff x="2709055" y="2194369"/>
            <a:chExt cx="1226339" cy="695149"/>
          </a:xfrm>
          <a:solidFill>
            <a:schemeClr val="bg1"/>
          </a:solidFill>
        </p:grpSpPr>
        <p:sp>
          <p:nvSpPr>
            <p:cNvPr id="6" name="직사각형 5"/>
            <p:cNvSpPr/>
            <p:nvPr/>
          </p:nvSpPr>
          <p:spPr>
            <a:xfrm>
              <a:off x="2709055" y="2229560"/>
              <a:ext cx="1224136" cy="659958"/>
            </a:xfrm>
            <a:prstGeom prst="rect">
              <a:avLst/>
            </a:prstGeom>
            <a:grp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2724559" y="2194369"/>
              <a:ext cx="1210835" cy="825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23" name="그룹 122"/>
          <p:cNvGrpSpPr/>
          <p:nvPr/>
        </p:nvGrpSpPr>
        <p:grpSpPr>
          <a:xfrm>
            <a:off x="7430114" y="3813972"/>
            <a:ext cx="970142" cy="695149"/>
            <a:chOff x="2709055" y="2194369"/>
            <a:chExt cx="1226339" cy="695149"/>
          </a:xfrm>
          <a:solidFill>
            <a:schemeClr val="bg1"/>
          </a:solidFill>
        </p:grpSpPr>
        <p:sp>
          <p:nvSpPr>
            <p:cNvPr id="124" name="직사각형 123"/>
            <p:cNvSpPr/>
            <p:nvPr/>
          </p:nvSpPr>
          <p:spPr>
            <a:xfrm>
              <a:off x="2709055" y="2229560"/>
              <a:ext cx="1224136" cy="659958"/>
            </a:xfrm>
            <a:prstGeom prst="rect">
              <a:avLst/>
            </a:prstGeom>
            <a:grp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5" name="직사각형 124"/>
            <p:cNvSpPr/>
            <p:nvPr/>
          </p:nvSpPr>
          <p:spPr>
            <a:xfrm>
              <a:off x="2724559" y="2194369"/>
              <a:ext cx="1210835" cy="825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20" name="그룹 119"/>
          <p:cNvGrpSpPr/>
          <p:nvPr/>
        </p:nvGrpSpPr>
        <p:grpSpPr>
          <a:xfrm>
            <a:off x="5975838" y="3813972"/>
            <a:ext cx="970142" cy="695149"/>
            <a:chOff x="2709055" y="2194369"/>
            <a:chExt cx="1226339" cy="695149"/>
          </a:xfrm>
          <a:solidFill>
            <a:schemeClr val="bg1"/>
          </a:solidFill>
        </p:grpSpPr>
        <p:sp>
          <p:nvSpPr>
            <p:cNvPr id="121" name="직사각형 120"/>
            <p:cNvSpPr/>
            <p:nvPr/>
          </p:nvSpPr>
          <p:spPr>
            <a:xfrm>
              <a:off x="2709055" y="2229560"/>
              <a:ext cx="1224136" cy="659958"/>
            </a:xfrm>
            <a:prstGeom prst="rect">
              <a:avLst/>
            </a:prstGeom>
            <a:grp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2" name="직사각형 121"/>
            <p:cNvSpPr/>
            <p:nvPr/>
          </p:nvSpPr>
          <p:spPr>
            <a:xfrm>
              <a:off x="2724559" y="2194369"/>
              <a:ext cx="1210835" cy="825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17" name="그룹 116"/>
          <p:cNvGrpSpPr/>
          <p:nvPr/>
        </p:nvGrpSpPr>
        <p:grpSpPr>
          <a:xfrm>
            <a:off x="8835045" y="5038108"/>
            <a:ext cx="970142" cy="695149"/>
            <a:chOff x="2709055" y="2194369"/>
            <a:chExt cx="1226339" cy="695149"/>
          </a:xfrm>
          <a:solidFill>
            <a:schemeClr val="bg1"/>
          </a:solidFill>
        </p:grpSpPr>
        <p:sp>
          <p:nvSpPr>
            <p:cNvPr id="118" name="직사각형 117"/>
            <p:cNvSpPr/>
            <p:nvPr/>
          </p:nvSpPr>
          <p:spPr>
            <a:xfrm>
              <a:off x="2709055" y="2229560"/>
              <a:ext cx="1224136" cy="659958"/>
            </a:xfrm>
            <a:prstGeom prst="rect">
              <a:avLst/>
            </a:prstGeom>
            <a:grp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9" name="직사각형 118"/>
            <p:cNvSpPr/>
            <p:nvPr/>
          </p:nvSpPr>
          <p:spPr>
            <a:xfrm>
              <a:off x="2724559" y="2194369"/>
              <a:ext cx="1210835" cy="825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14" name="그룹 113"/>
          <p:cNvGrpSpPr/>
          <p:nvPr/>
        </p:nvGrpSpPr>
        <p:grpSpPr>
          <a:xfrm>
            <a:off x="7430114" y="5038108"/>
            <a:ext cx="970142" cy="695149"/>
            <a:chOff x="2709055" y="2194369"/>
            <a:chExt cx="1226339" cy="695149"/>
          </a:xfrm>
          <a:solidFill>
            <a:schemeClr val="bg1"/>
          </a:solidFill>
        </p:grpSpPr>
        <p:sp>
          <p:nvSpPr>
            <p:cNvPr id="115" name="직사각형 114"/>
            <p:cNvSpPr/>
            <p:nvPr/>
          </p:nvSpPr>
          <p:spPr>
            <a:xfrm>
              <a:off x="2709055" y="2229560"/>
              <a:ext cx="1224136" cy="659958"/>
            </a:xfrm>
            <a:prstGeom prst="rect">
              <a:avLst/>
            </a:prstGeom>
            <a:grp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6" name="직사각형 115"/>
            <p:cNvSpPr/>
            <p:nvPr/>
          </p:nvSpPr>
          <p:spPr>
            <a:xfrm>
              <a:off x="2724559" y="2194369"/>
              <a:ext cx="1210835" cy="825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11" name="그룹 110"/>
          <p:cNvGrpSpPr/>
          <p:nvPr/>
        </p:nvGrpSpPr>
        <p:grpSpPr>
          <a:xfrm>
            <a:off x="5989954" y="5038108"/>
            <a:ext cx="970142" cy="695149"/>
            <a:chOff x="2709055" y="2194369"/>
            <a:chExt cx="1226339" cy="695149"/>
          </a:xfrm>
          <a:solidFill>
            <a:schemeClr val="bg1"/>
          </a:solidFill>
        </p:grpSpPr>
        <p:sp>
          <p:nvSpPr>
            <p:cNvPr id="112" name="직사각형 111"/>
            <p:cNvSpPr/>
            <p:nvPr/>
          </p:nvSpPr>
          <p:spPr>
            <a:xfrm>
              <a:off x="2709055" y="2229560"/>
              <a:ext cx="1224136" cy="659958"/>
            </a:xfrm>
            <a:prstGeom prst="rect">
              <a:avLst/>
            </a:prstGeom>
            <a:grp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" name="직사각형 112"/>
            <p:cNvSpPr/>
            <p:nvPr/>
          </p:nvSpPr>
          <p:spPr>
            <a:xfrm>
              <a:off x="2724559" y="2194369"/>
              <a:ext cx="1210835" cy="825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8" name="그룹 107"/>
          <p:cNvGrpSpPr/>
          <p:nvPr/>
        </p:nvGrpSpPr>
        <p:grpSpPr>
          <a:xfrm>
            <a:off x="4511824" y="5033985"/>
            <a:ext cx="970142" cy="695149"/>
            <a:chOff x="2709055" y="2194369"/>
            <a:chExt cx="1226339" cy="695149"/>
          </a:xfrm>
          <a:solidFill>
            <a:schemeClr val="bg1"/>
          </a:solidFill>
        </p:grpSpPr>
        <p:sp>
          <p:nvSpPr>
            <p:cNvPr id="109" name="직사각형 108"/>
            <p:cNvSpPr/>
            <p:nvPr/>
          </p:nvSpPr>
          <p:spPr>
            <a:xfrm>
              <a:off x="2709055" y="2229560"/>
              <a:ext cx="1224136" cy="659958"/>
            </a:xfrm>
            <a:prstGeom prst="rect">
              <a:avLst/>
            </a:prstGeom>
            <a:grp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2724559" y="2194369"/>
              <a:ext cx="1210835" cy="825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847528" y="113149"/>
            <a:ext cx="2088234" cy="304698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200" dirty="0"/>
              <a:t>#include &lt;</a:t>
            </a:r>
            <a:r>
              <a:rPr lang="en-US" altLang="ko-KR" sz="1200" dirty="0" err="1"/>
              <a:t>iostream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using namespace </a:t>
            </a:r>
            <a:r>
              <a:rPr lang="en-US" altLang="ko-KR" sz="1200" dirty="0" err="1"/>
              <a:t>std</a:t>
            </a:r>
            <a:r>
              <a:rPr lang="en-US" altLang="ko-KR" sz="1200" dirty="0"/>
              <a:t>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b="1" dirty="0"/>
              <a:t>void swap(</a:t>
            </a:r>
            <a:r>
              <a:rPr lang="en-US" altLang="ko-KR" sz="1200" b="1" dirty="0" err="1">
                <a:solidFill>
                  <a:srgbClr val="FF0000"/>
                </a:solidFill>
              </a:rPr>
              <a:t>int</a:t>
            </a:r>
            <a:r>
              <a:rPr lang="en-US" altLang="ko-KR" sz="1200" b="1" dirty="0">
                <a:solidFill>
                  <a:srgbClr val="FF0000"/>
                </a:solidFill>
              </a:rPr>
              <a:t> a, </a:t>
            </a:r>
            <a:r>
              <a:rPr lang="en-US" altLang="ko-KR" sz="1200" b="1" dirty="0" err="1">
                <a:solidFill>
                  <a:srgbClr val="FF0000"/>
                </a:solidFill>
              </a:rPr>
              <a:t>int</a:t>
            </a:r>
            <a:r>
              <a:rPr lang="en-US" altLang="ko-KR" sz="1200" b="1" dirty="0">
                <a:solidFill>
                  <a:srgbClr val="FF0000"/>
                </a:solidFill>
              </a:rPr>
              <a:t> b</a:t>
            </a:r>
            <a:r>
              <a:rPr lang="en-US" altLang="ko-KR" sz="1200" b="1" dirty="0"/>
              <a:t>)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tmp</a:t>
            </a:r>
            <a:r>
              <a:rPr lang="en-US" altLang="ko-KR" sz="1200" dirty="0"/>
              <a:t>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tmp</a:t>
            </a:r>
            <a:r>
              <a:rPr lang="en-US" altLang="ko-KR" sz="1200" dirty="0"/>
              <a:t> = a;</a:t>
            </a:r>
          </a:p>
          <a:p>
            <a:pPr defTabSz="180000"/>
            <a:r>
              <a:rPr lang="en-US" altLang="ko-KR" sz="1200" dirty="0"/>
              <a:t>	a = b;</a:t>
            </a:r>
          </a:p>
          <a:p>
            <a:pPr defTabSz="180000"/>
            <a:r>
              <a:rPr lang="en-US" altLang="ko-KR" sz="1200" dirty="0"/>
              <a:t>	b = </a:t>
            </a:r>
            <a:r>
              <a:rPr lang="en-US" altLang="ko-KR" sz="1200" dirty="0" err="1"/>
              <a:t>tmp</a:t>
            </a:r>
            <a:r>
              <a:rPr lang="en-US" altLang="ko-KR" sz="1200" dirty="0"/>
              <a:t>;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 err="1"/>
              <a:t>int</a:t>
            </a:r>
            <a:r>
              <a:rPr lang="en-US" altLang="ko-KR" sz="1200" dirty="0"/>
              <a:t> main() {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m=2, n=9;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/>
              <a:t>swap(</a:t>
            </a:r>
            <a:r>
              <a:rPr lang="en-US" altLang="ko-KR" sz="1200" b="1" dirty="0">
                <a:solidFill>
                  <a:srgbClr val="FF0000"/>
                </a:solidFill>
              </a:rPr>
              <a:t>m, n</a:t>
            </a:r>
            <a:r>
              <a:rPr lang="en-US" altLang="ko-KR" sz="1200" b="1" dirty="0"/>
              <a:t>);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cout</a:t>
            </a:r>
            <a:r>
              <a:rPr lang="en-US" altLang="ko-KR" sz="1200" dirty="0"/>
              <a:t> &lt;&lt; m &lt;&lt; ‘ ‘ &lt;&lt; n;</a:t>
            </a:r>
          </a:p>
          <a:p>
            <a:pPr defTabSz="180000"/>
            <a:r>
              <a:rPr lang="en-US" altLang="ko-KR" sz="1200" dirty="0"/>
              <a:t>}</a:t>
            </a:r>
            <a:endParaRPr lang="ko-KR" altLang="en-US" sz="1200" dirty="0"/>
          </a:p>
        </p:txBody>
      </p:sp>
      <p:sp>
        <p:nvSpPr>
          <p:cNvPr id="10" name="TextBox 9"/>
          <p:cNvSpPr txBox="1"/>
          <p:nvPr/>
        </p:nvSpPr>
        <p:spPr>
          <a:xfrm>
            <a:off x="4489221" y="1762765"/>
            <a:ext cx="4802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m</a:t>
            </a:r>
            <a:endParaRPr lang="ko-KR" altLang="en-US" sz="1200" dirty="0"/>
          </a:p>
        </p:txBody>
      </p:sp>
      <p:sp>
        <p:nvSpPr>
          <p:cNvPr id="11" name="직사각형 10"/>
          <p:cNvSpPr/>
          <p:nvPr/>
        </p:nvSpPr>
        <p:spPr>
          <a:xfrm>
            <a:off x="4825632" y="1802200"/>
            <a:ext cx="442923" cy="198129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FF0000"/>
                </a:solidFill>
              </a:rPr>
              <a:t>2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490277" y="2053664"/>
            <a:ext cx="4802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n</a:t>
            </a:r>
            <a:endParaRPr lang="ko-KR" altLang="en-US" sz="1200" dirty="0"/>
          </a:p>
        </p:txBody>
      </p:sp>
      <p:sp>
        <p:nvSpPr>
          <p:cNvPr id="13" name="직사각형 12"/>
          <p:cNvSpPr/>
          <p:nvPr/>
        </p:nvSpPr>
        <p:spPr>
          <a:xfrm>
            <a:off x="4826294" y="2093759"/>
            <a:ext cx="442923" cy="198129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FF0000"/>
                </a:solidFill>
                <a:sym typeface="Wingdings"/>
              </a:rPr>
              <a:t>9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386037" y="2700249"/>
            <a:ext cx="13308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(1) swap() </a:t>
            </a:r>
            <a:r>
              <a:rPr lang="ko-KR" altLang="en-US" sz="1100" dirty="0"/>
              <a:t>호출 전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582407" y="2349255"/>
            <a:ext cx="84830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main() </a:t>
            </a:r>
            <a:r>
              <a:rPr lang="ko-KR" altLang="en-US" sz="1000" dirty="0" err="1"/>
              <a:t>스택</a:t>
            </a:r>
            <a:endParaRPr lang="ko-KR" altLang="en-US" sz="1000" dirty="0"/>
          </a:p>
        </p:txBody>
      </p:sp>
      <p:sp>
        <p:nvSpPr>
          <p:cNvPr id="16" name="TextBox 15"/>
          <p:cNvSpPr txBox="1"/>
          <p:nvPr/>
        </p:nvSpPr>
        <p:spPr>
          <a:xfrm>
            <a:off x="5779727" y="2698761"/>
            <a:ext cx="14718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(2) swap() </a:t>
            </a:r>
            <a:r>
              <a:rPr lang="ko-KR" altLang="en-US" sz="1100" dirty="0"/>
              <a:t>호출 직후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961802" y="1762765"/>
            <a:ext cx="4802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m</a:t>
            </a:r>
            <a:endParaRPr lang="ko-KR" altLang="en-US" sz="1200" dirty="0"/>
          </a:p>
        </p:txBody>
      </p:sp>
      <p:sp>
        <p:nvSpPr>
          <p:cNvPr id="19" name="직사각형 18"/>
          <p:cNvSpPr/>
          <p:nvPr/>
        </p:nvSpPr>
        <p:spPr>
          <a:xfrm>
            <a:off x="6298213" y="1802200"/>
            <a:ext cx="442923" cy="198129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962858" y="2053664"/>
            <a:ext cx="4802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n</a:t>
            </a:r>
            <a:endParaRPr lang="ko-KR" altLang="en-US" sz="1200" dirty="0"/>
          </a:p>
        </p:txBody>
      </p:sp>
      <p:sp>
        <p:nvSpPr>
          <p:cNvPr id="21" name="직사각형 20"/>
          <p:cNvSpPr/>
          <p:nvPr/>
        </p:nvSpPr>
        <p:spPr>
          <a:xfrm>
            <a:off x="6298875" y="2093759"/>
            <a:ext cx="442923" cy="198129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sym typeface="Wingdings"/>
              </a:rPr>
              <a:t>9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056433" y="2349255"/>
            <a:ext cx="84830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main() </a:t>
            </a:r>
            <a:r>
              <a:rPr lang="ko-KR" altLang="en-US" sz="1000" dirty="0" err="1"/>
              <a:t>스택</a:t>
            </a:r>
            <a:endParaRPr lang="ko-KR" altLang="en-US" sz="1000" dirty="0"/>
          </a:p>
        </p:txBody>
      </p:sp>
      <p:sp>
        <p:nvSpPr>
          <p:cNvPr id="24" name="TextBox 23"/>
          <p:cNvSpPr txBox="1"/>
          <p:nvPr/>
        </p:nvSpPr>
        <p:spPr>
          <a:xfrm>
            <a:off x="5972640" y="532919"/>
            <a:ext cx="4802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a</a:t>
            </a:r>
            <a:endParaRPr lang="ko-KR" altLang="en-US" sz="1200" dirty="0"/>
          </a:p>
        </p:txBody>
      </p:sp>
      <p:sp>
        <p:nvSpPr>
          <p:cNvPr id="25" name="직사각형 24"/>
          <p:cNvSpPr/>
          <p:nvPr/>
        </p:nvSpPr>
        <p:spPr>
          <a:xfrm>
            <a:off x="6309051" y="572354"/>
            <a:ext cx="442923" cy="198129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FF0000"/>
                </a:solidFill>
              </a:rPr>
              <a:t>2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973696" y="823818"/>
            <a:ext cx="4802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b</a:t>
            </a:r>
            <a:endParaRPr lang="ko-KR" altLang="en-US" sz="1200" dirty="0"/>
          </a:p>
        </p:txBody>
      </p:sp>
      <p:sp>
        <p:nvSpPr>
          <p:cNvPr id="27" name="직사각형 26"/>
          <p:cNvSpPr/>
          <p:nvPr/>
        </p:nvSpPr>
        <p:spPr>
          <a:xfrm>
            <a:off x="6309713" y="863913"/>
            <a:ext cx="442923" cy="198129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FF0000"/>
                </a:solidFill>
                <a:sym typeface="Wingdings"/>
              </a:rPr>
              <a:t>9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050673" y="1129669"/>
            <a:ext cx="8579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swap() </a:t>
            </a:r>
            <a:r>
              <a:rPr lang="ko-KR" altLang="en-US" sz="1000" dirty="0" err="1"/>
              <a:t>스택</a:t>
            </a:r>
            <a:endParaRPr lang="ko-KR" altLang="en-US" sz="1000" dirty="0"/>
          </a:p>
        </p:txBody>
      </p:sp>
      <p:sp>
        <p:nvSpPr>
          <p:cNvPr id="29" name="TextBox 28"/>
          <p:cNvSpPr txBox="1"/>
          <p:nvPr/>
        </p:nvSpPr>
        <p:spPr>
          <a:xfrm>
            <a:off x="7260200" y="2700249"/>
            <a:ext cx="114005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(3) swap() </a:t>
            </a:r>
            <a:r>
              <a:rPr lang="ko-KR" altLang="en-US" sz="1100" dirty="0"/>
              <a:t>실행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7389267" y="1757055"/>
            <a:ext cx="480299" cy="276999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m</a:t>
            </a:r>
            <a:endParaRPr lang="ko-KR" altLang="en-US" sz="1200" dirty="0"/>
          </a:p>
        </p:txBody>
      </p:sp>
      <p:sp>
        <p:nvSpPr>
          <p:cNvPr id="32" name="직사각형 31"/>
          <p:cNvSpPr/>
          <p:nvPr/>
        </p:nvSpPr>
        <p:spPr>
          <a:xfrm>
            <a:off x="7725678" y="1796490"/>
            <a:ext cx="442923" cy="198129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7390323" y="2047954"/>
            <a:ext cx="4802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n</a:t>
            </a:r>
            <a:endParaRPr lang="ko-KR" altLang="en-US" sz="1200" dirty="0"/>
          </a:p>
        </p:txBody>
      </p:sp>
      <p:sp>
        <p:nvSpPr>
          <p:cNvPr id="34" name="직사각형 33"/>
          <p:cNvSpPr/>
          <p:nvPr/>
        </p:nvSpPr>
        <p:spPr>
          <a:xfrm>
            <a:off x="7726340" y="2088049"/>
            <a:ext cx="442923" cy="198129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sym typeface="Wingdings"/>
              </a:rPr>
              <a:t>9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7559367" y="2349255"/>
            <a:ext cx="84830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main() </a:t>
            </a:r>
            <a:r>
              <a:rPr lang="ko-KR" altLang="en-US" sz="1000" dirty="0" err="1"/>
              <a:t>스택</a:t>
            </a:r>
            <a:endParaRPr lang="ko-KR" altLang="en-US" sz="1000" dirty="0"/>
          </a:p>
        </p:txBody>
      </p:sp>
      <p:sp>
        <p:nvSpPr>
          <p:cNvPr id="37" name="TextBox 36"/>
          <p:cNvSpPr txBox="1"/>
          <p:nvPr/>
        </p:nvSpPr>
        <p:spPr>
          <a:xfrm>
            <a:off x="7400105" y="532919"/>
            <a:ext cx="4802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a</a:t>
            </a:r>
            <a:endParaRPr lang="ko-KR" altLang="en-US" sz="1200" dirty="0"/>
          </a:p>
        </p:txBody>
      </p:sp>
      <p:sp>
        <p:nvSpPr>
          <p:cNvPr id="38" name="직사각형 37"/>
          <p:cNvSpPr/>
          <p:nvPr/>
        </p:nvSpPr>
        <p:spPr>
          <a:xfrm>
            <a:off x="7736516" y="572354"/>
            <a:ext cx="442923" cy="198129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r>
              <a:rPr lang="en-US" altLang="ko-KR" sz="1200" dirty="0">
                <a:solidFill>
                  <a:srgbClr val="FF0000"/>
                </a:solidFill>
              </a:rPr>
              <a:t> 9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7401161" y="823818"/>
            <a:ext cx="4802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b</a:t>
            </a:r>
            <a:endParaRPr lang="ko-KR" altLang="en-US" sz="1200" dirty="0"/>
          </a:p>
        </p:txBody>
      </p:sp>
      <p:sp>
        <p:nvSpPr>
          <p:cNvPr id="40" name="직사각형 39"/>
          <p:cNvSpPr/>
          <p:nvPr/>
        </p:nvSpPr>
        <p:spPr>
          <a:xfrm>
            <a:off x="7737178" y="863913"/>
            <a:ext cx="442923" cy="198129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sym typeface="Wingdings"/>
              </a:rPr>
              <a:t>9</a:t>
            </a:r>
            <a:r>
              <a:rPr lang="en-US" altLang="ko-KR" sz="1200" dirty="0">
                <a:solidFill>
                  <a:srgbClr val="FF0000"/>
                </a:solidFill>
                <a:sym typeface="Wingdings"/>
              </a:rPr>
              <a:t> 2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7478287" y="1129669"/>
            <a:ext cx="8579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swap() </a:t>
            </a:r>
            <a:r>
              <a:rPr lang="ko-KR" altLang="en-US" sz="1000" dirty="0" err="1"/>
              <a:t>스택</a:t>
            </a:r>
            <a:endParaRPr lang="ko-KR" altLang="en-US" sz="1000" dirty="0"/>
          </a:p>
        </p:txBody>
      </p:sp>
      <p:sp>
        <p:nvSpPr>
          <p:cNvPr id="42" name="TextBox 41"/>
          <p:cNvSpPr txBox="1"/>
          <p:nvPr/>
        </p:nvSpPr>
        <p:spPr>
          <a:xfrm>
            <a:off x="8717611" y="2700249"/>
            <a:ext cx="13308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(4) swap() </a:t>
            </a:r>
            <a:r>
              <a:rPr lang="ko-KR" altLang="en-US" sz="1100" dirty="0"/>
              <a:t>리턴 후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8849551" y="1757055"/>
            <a:ext cx="4802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m</a:t>
            </a:r>
            <a:endParaRPr lang="ko-KR" altLang="en-US" sz="1200" dirty="0"/>
          </a:p>
        </p:txBody>
      </p:sp>
      <p:sp>
        <p:nvSpPr>
          <p:cNvPr id="45" name="직사각형 44"/>
          <p:cNvSpPr/>
          <p:nvPr/>
        </p:nvSpPr>
        <p:spPr>
          <a:xfrm>
            <a:off x="9185962" y="1796490"/>
            <a:ext cx="442923" cy="198129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8850607" y="2047954"/>
            <a:ext cx="4802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n</a:t>
            </a:r>
            <a:endParaRPr lang="ko-KR" altLang="en-US" sz="1200" dirty="0"/>
          </a:p>
        </p:txBody>
      </p:sp>
      <p:sp>
        <p:nvSpPr>
          <p:cNvPr id="47" name="직사각형 46"/>
          <p:cNvSpPr/>
          <p:nvPr/>
        </p:nvSpPr>
        <p:spPr>
          <a:xfrm>
            <a:off x="9186624" y="2088049"/>
            <a:ext cx="442923" cy="198129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sym typeface="Wingdings"/>
              </a:rPr>
              <a:t>9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8904312" y="2349255"/>
            <a:ext cx="84830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main() </a:t>
            </a:r>
            <a:r>
              <a:rPr lang="ko-KR" altLang="en-US" sz="1000" dirty="0" err="1"/>
              <a:t>스택</a:t>
            </a:r>
            <a:endParaRPr lang="ko-KR" altLang="en-US" sz="1000" dirty="0"/>
          </a:p>
        </p:txBody>
      </p:sp>
      <p:cxnSp>
        <p:nvCxnSpPr>
          <p:cNvPr id="49" name="직선 연결선 48"/>
          <p:cNvCxnSpPr/>
          <p:nvPr/>
        </p:nvCxnSpPr>
        <p:spPr>
          <a:xfrm>
            <a:off x="5710183" y="105485"/>
            <a:ext cx="0" cy="249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/>
          <p:cNvCxnSpPr/>
          <p:nvPr/>
        </p:nvCxnSpPr>
        <p:spPr>
          <a:xfrm>
            <a:off x="7176119" y="99544"/>
            <a:ext cx="0" cy="249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/>
          <p:cNvCxnSpPr/>
          <p:nvPr/>
        </p:nvCxnSpPr>
        <p:spPr>
          <a:xfrm>
            <a:off x="8598932" y="149767"/>
            <a:ext cx="0" cy="249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곱셈 기호 51"/>
          <p:cNvSpPr/>
          <p:nvPr/>
        </p:nvSpPr>
        <p:spPr>
          <a:xfrm>
            <a:off x="7752184" y="603102"/>
            <a:ext cx="240027" cy="217682"/>
          </a:xfrm>
          <a:prstGeom prst="mathMultiply">
            <a:avLst>
              <a:gd name="adj1" fmla="val 477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곱셈 기호 52"/>
          <p:cNvSpPr/>
          <p:nvPr/>
        </p:nvSpPr>
        <p:spPr>
          <a:xfrm>
            <a:off x="7771164" y="872693"/>
            <a:ext cx="240027" cy="217682"/>
          </a:xfrm>
          <a:prstGeom prst="mathMultiply">
            <a:avLst>
              <a:gd name="adj1" fmla="val 477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TextBox 53"/>
          <p:cNvSpPr txBox="1"/>
          <p:nvPr/>
        </p:nvSpPr>
        <p:spPr>
          <a:xfrm>
            <a:off x="1876718" y="3344047"/>
            <a:ext cx="2088234" cy="304698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200" dirty="0"/>
              <a:t>#include &lt;</a:t>
            </a:r>
            <a:r>
              <a:rPr lang="en-US" altLang="ko-KR" sz="1200" dirty="0" err="1"/>
              <a:t>iostream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using namespace </a:t>
            </a:r>
            <a:r>
              <a:rPr lang="en-US" altLang="ko-KR" sz="1200" dirty="0" err="1"/>
              <a:t>std</a:t>
            </a:r>
            <a:r>
              <a:rPr lang="en-US" altLang="ko-KR" sz="1200" dirty="0"/>
              <a:t>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b="1" dirty="0"/>
              <a:t>void swap(</a:t>
            </a:r>
            <a:r>
              <a:rPr lang="en-US" altLang="ko-KR" sz="1200" b="1" dirty="0" err="1">
                <a:solidFill>
                  <a:srgbClr val="FF0000"/>
                </a:solidFill>
              </a:rPr>
              <a:t>int</a:t>
            </a:r>
            <a:r>
              <a:rPr lang="en-US" altLang="ko-KR" sz="1200" b="1" dirty="0">
                <a:solidFill>
                  <a:srgbClr val="FF0000"/>
                </a:solidFill>
              </a:rPr>
              <a:t> *a, </a:t>
            </a:r>
            <a:r>
              <a:rPr lang="en-US" altLang="ko-KR" sz="1200" b="1" dirty="0" err="1">
                <a:solidFill>
                  <a:srgbClr val="FF0000"/>
                </a:solidFill>
              </a:rPr>
              <a:t>int</a:t>
            </a:r>
            <a:r>
              <a:rPr lang="en-US" altLang="ko-KR" sz="1200" b="1" dirty="0">
                <a:solidFill>
                  <a:srgbClr val="FF0000"/>
                </a:solidFill>
              </a:rPr>
              <a:t> *b</a:t>
            </a:r>
            <a:r>
              <a:rPr lang="en-US" altLang="ko-KR" sz="1200" b="1" dirty="0"/>
              <a:t>)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tmp</a:t>
            </a:r>
            <a:r>
              <a:rPr lang="en-US" altLang="ko-KR" sz="1200" dirty="0"/>
              <a:t>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tmp</a:t>
            </a:r>
            <a:r>
              <a:rPr lang="en-US" altLang="ko-KR" sz="1200" dirty="0"/>
              <a:t> = *a;</a:t>
            </a:r>
          </a:p>
          <a:p>
            <a:pPr defTabSz="180000"/>
            <a:r>
              <a:rPr lang="en-US" altLang="ko-KR" sz="1200" dirty="0"/>
              <a:t>	*a = *b;</a:t>
            </a:r>
          </a:p>
          <a:p>
            <a:pPr defTabSz="180000"/>
            <a:r>
              <a:rPr lang="en-US" altLang="ko-KR" sz="1200" dirty="0"/>
              <a:t>	*b = </a:t>
            </a:r>
            <a:r>
              <a:rPr lang="en-US" altLang="ko-KR" sz="1200" dirty="0" err="1"/>
              <a:t>tmp</a:t>
            </a:r>
            <a:r>
              <a:rPr lang="en-US" altLang="ko-KR" sz="1200" dirty="0"/>
              <a:t>;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 err="1"/>
              <a:t>int</a:t>
            </a:r>
            <a:r>
              <a:rPr lang="en-US" altLang="ko-KR" sz="1200" dirty="0"/>
              <a:t> main() {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m=2, n=9;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/>
              <a:t>swap(</a:t>
            </a:r>
            <a:r>
              <a:rPr lang="en-US" altLang="ko-KR" sz="1200" b="1" dirty="0">
                <a:solidFill>
                  <a:srgbClr val="FF0000"/>
                </a:solidFill>
              </a:rPr>
              <a:t>&amp;m, &amp;n</a:t>
            </a:r>
            <a:r>
              <a:rPr lang="en-US" altLang="ko-KR" sz="1200" b="1" dirty="0"/>
              <a:t>);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cout</a:t>
            </a:r>
            <a:r>
              <a:rPr lang="en-US" altLang="ko-KR" sz="1200" dirty="0"/>
              <a:t> &lt;&lt; m &lt;&lt; ‘ ‘ &lt;&lt; n;</a:t>
            </a:r>
          </a:p>
          <a:p>
            <a:pPr defTabSz="180000"/>
            <a:r>
              <a:rPr lang="en-US" altLang="ko-KR" sz="1200" dirty="0"/>
              <a:t>}</a:t>
            </a:r>
            <a:endParaRPr lang="ko-KR" altLang="en-US" sz="1200" dirty="0"/>
          </a:p>
        </p:txBody>
      </p:sp>
      <p:sp>
        <p:nvSpPr>
          <p:cNvPr id="56" name="TextBox 55"/>
          <p:cNvSpPr txBox="1"/>
          <p:nvPr/>
        </p:nvSpPr>
        <p:spPr>
          <a:xfrm>
            <a:off x="4513907" y="5127738"/>
            <a:ext cx="4802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m</a:t>
            </a:r>
            <a:endParaRPr lang="ko-KR" altLang="en-US" sz="1200" dirty="0"/>
          </a:p>
        </p:txBody>
      </p:sp>
      <p:sp>
        <p:nvSpPr>
          <p:cNvPr id="57" name="직사각형 56"/>
          <p:cNvSpPr/>
          <p:nvPr/>
        </p:nvSpPr>
        <p:spPr>
          <a:xfrm>
            <a:off x="4850318" y="5167173"/>
            <a:ext cx="442923" cy="198129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FF0000"/>
                </a:solidFill>
              </a:rPr>
              <a:t>2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4514963" y="5418637"/>
            <a:ext cx="4802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n</a:t>
            </a:r>
            <a:endParaRPr lang="ko-KR" altLang="en-US" sz="1200" dirty="0"/>
          </a:p>
        </p:txBody>
      </p:sp>
      <p:sp>
        <p:nvSpPr>
          <p:cNvPr id="59" name="직사각형 58"/>
          <p:cNvSpPr/>
          <p:nvPr/>
        </p:nvSpPr>
        <p:spPr>
          <a:xfrm>
            <a:off x="4850980" y="5458732"/>
            <a:ext cx="442923" cy="198129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FF0000"/>
                </a:solidFill>
                <a:sym typeface="Wingdings"/>
              </a:rPr>
              <a:t>9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4410723" y="6065222"/>
            <a:ext cx="13308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(1) swap() </a:t>
            </a:r>
            <a:r>
              <a:rPr lang="ko-KR" altLang="en-US" sz="1100" dirty="0"/>
              <a:t>호출 전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4607093" y="5714228"/>
            <a:ext cx="84830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main() </a:t>
            </a:r>
            <a:r>
              <a:rPr lang="ko-KR" altLang="en-US" sz="1000" dirty="0" err="1"/>
              <a:t>스택</a:t>
            </a:r>
            <a:endParaRPr lang="ko-KR" altLang="en-US" sz="1000" dirty="0"/>
          </a:p>
        </p:txBody>
      </p:sp>
      <p:sp>
        <p:nvSpPr>
          <p:cNvPr id="62" name="TextBox 61"/>
          <p:cNvSpPr txBox="1"/>
          <p:nvPr/>
        </p:nvSpPr>
        <p:spPr>
          <a:xfrm>
            <a:off x="5804413" y="6063734"/>
            <a:ext cx="14718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(2) swap() </a:t>
            </a:r>
            <a:r>
              <a:rPr lang="ko-KR" altLang="en-US" sz="1100" dirty="0"/>
              <a:t>호출 직후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5986488" y="5127738"/>
            <a:ext cx="4802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m</a:t>
            </a:r>
            <a:endParaRPr lang="ko-KR" altLang="en-US" sz="1200" dirty="0"/>
          </a:p>
        </p:txBody>
      </p:sp>
      <p:sp>
        <p:nvSpPr>
          <p:cNvPr id="65" name="직사각형 64"/>
          <p:cNvSpPr/>
          <p:nvPr/>
        </p:nvSpPr>
        <p:spPr>
          <a:xfrm>
            <a:off x="6322899" y="5167173"/>
            <a:ext cx="442923" cy="198129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5987544" y="5418637"/>
            <a:ext cx="4802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n</a:t>
            </a:r>
            <a:endParaRPr lang="ko-KR" altLang="en-US" sz="1200" dirty="0"/>
          </a:p>
        </p:txBody>
      </p:sp>
      <p:sp>
        <p:nvSpPr>
          <p:cNvPr id="67" name="직사각형 66"/>
          <p:cNvSpPr/>
          <p:nvPr/>
        </p:nvSpPr>
        <p:spPr>
          <a:xfrm>
            <a:off x="6323561" y="5458732"/>
            <a:ext cx="442923" cy="198129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sym typeface="Wingdings"/>
              </a:rPr>
              <a:t>9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6081119" y="5714228"/>
            <a:ext cx="84830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main() </a:t>
            </a:r>
            <a:r>
              <a:rPr lang="ko-KR" altLang="en-US" sz="1000" dirty="0" err="1"/>
              <a:t>스택</a:t>
            </a:r>
            <a:endParaRPr lang="ko-KR" altLang="en-US" sz="1000" dirty="0"/>
          </a:p>
        </p:txBody>
      </p:sp>
      <p:sp>
        <p:nvSpPr>
          <p:cNvPr id="70" name="TextBox 69"/>
          <p:cNvSpPr txBox="1"/>
          <p:nvPr/>
        </p:nvSpPr>
        <p:spPr>
          <a:xfrm>
            <a:off x="5997326" y="3897892"/>
            <a:ext cx="4802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a</a:t>
            </a:r>
            <a:endParaRPr lang="ko-KR" altLang="en-US" sz="1200" dirty="0"/>
          </a:p>
        </p:txBody>
      </p:sp>
      <p:sp>
        <p:nvSpPr>
          <p:cNvPr id="71" name="직사각형 70"/>
          <p:cNvSpPr/>
          <p:nvPr/>
        </p:nvSpPr>
        <p:spPr>
          <a:xfrm>
            <a:off x="6333737" y="3937327"/>
            <a:ext cx="442923" cy="198129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FF0000"/>
                </a:solidFill>
                <a:sym typeface="Wingdings"/>
              </a:rPr>
              <a:t>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5998382" y="4188791"/>
            <a:ext cx="4802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b</a:t>
            </a:r>
            <a:endParaRPr lang="ko-KR" altLang="en-US" sz="1200" dirty="0"/>
          </a:p>
        </p:txBody>
      </p:sp>
      <p:sp>
        <p:nvSpPr>
          <p:cNvPr id="73" name="직사각형 72"/>
          <p:cNvSpPr/>
          <p:nvPr/>
        </p:nvSpPr>
        <p:spPr>
          <a:xfrm>
            <a:off x="6334399" y="4228886"/>
            <a:ext cx="442923" cy="198129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FF0000"/>
                </a:solidFill>
                <a:sym typeface="Wingdings"/>
              </a:rPr>
              <a:t>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6075359" y="4494642"/>
            <a:ext cx="8579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swap() </a:t>
            </a:r>
            <a:r>
              <a:rPr lang="ko-KR" altLang="en-US" sz="1000" dirty="0" err="1"/>
              <a:t>스택</a:t>
            </a:r>
            <a:endParaRPr lang="ko-KR" altLang="en-US" sz="1000" dirty="0"/>
          </a:p>
        </p:txBody>
      </p:sp>
      <p:sp>
        <p:nvSpPr>
          <p:cNvPr id="75" name="TextBox 74"/>
          <p:cNvSpPr txBox="1"/>
          <p:nvPr/>
        </p:nvSpPr>
        <p:spPr>
          <a:xfrm>
            <a:off x="7332208" y="6065222"/>
            <a:ext cx="114005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(3) swap() </a:t>
            </a:r>
            <a:r>
              <a:rPr lang="ko-KR" altLang="en-US" sz="1100" dirty="0"/>
              <a:t>실행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7413953" y="5122028"/>
            <a:ext cx="4802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m</a:t>
            </a:r>
            <a:endParaRPr lang="ko-KR" altLang="en-US" sz="1200" dirty="0"/>
          </a:p>
        </p:txBody>
      </p:sp>
      <p:sp>
        <p:nvSpPr>
          <p:cNvPr id="78" name="직사각형 77"/>
          <p:cNvSpPr/>
          <p:nvPr/>
        </p:nvSpPr>
        <p:spPr>
          <a:xfrm>
            <a:off x="7750364" y="5161463"/>
            <a:ext cx="442923" cy="198129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 </a:t>
            </a:r>
            <a:r>
              <a:rPr lang="en-US" altLang="ko-KR" sz="1200" dirty="0">
                <a:solidFill>
                  <a:srgbClr val="FF0000"/>
                </a:solidFill>
              </a:rPr>
              <a:t>9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7415009" y="5412927"/>
            <a:ext cx="4802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n</a:t>
            </a:r>
            <a:endParaRPr lang="ko-KR" altLang="en-US" sz="1200" dirty="0"/>
          </a:p>
        </p:txBody>
      </p:sp>
      <p:sp>
        <p:nvSpPr>
          <p:cNvPr id="80" name="직사각형 79"/>
          <p:cNvSpPr/>
          <p:nvPr/>
        </p:nvSpPr>
        <p:spPr>
          <a:xfrm>
            <a:off x="7751026" y="5453022"/>
            <a:ext cx="442923" cy="198129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sym typeface="Wingdings"/>
              </a:rPr>
              <a:t>9 </a:t>
            </a:r>
            <a:r>
              <a:rPr lang="en-US" altLang="ko-KR" sz="1200" dirty="0">
                <a:solidFill>
                  <a:srgbClr val="FF0000"/>
                </a:solidFill>
                <a:sym typeface="Wingdings"/>
              </a:rPr>
              <a:t>2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7584053" y="5714228"/>
            <a:ext cx="84830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main() </a:t>
            </a:r>
            <a:r>
              <a:rPr lang="ko-KR" altLang="en-US" sz="1000" dirty="0" err="1"/>
              <a:t>스택</a:t>
            </a:r>
            <a:endParaRPr lang="ko-KR" altLang="en-US" sz="1000" dirty="0"/>
          </a:p>
        </p:txBody>
      </p:sp>
      <p:sp>
        <p:nvSpPr>
          <p:cNvPr id="83" name="TextBox 82"/>
          <p:cNvSpPr txBox="1"/>
          <p:nvPr/>
        </p:nvSpPr>
        <p:spPr>
          <a:xfrm>
            <a:off x="7424791" y="3897892"/>
            <a:ext cx="4802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a</a:t>
            </a:r>
            <a:endParaRPr lang="ko-KR" altLang="en-US" sz="1200" dirty="0"/>
          </a:p>
        </p:txBody>
      </p:sp>
      <p:sp>
        <p:nvSpPr>
          <p:cNvPr id="84" name="직사각형 83"/>
          <p:cNvSpPr/>
          <p:nvPr/>
        </p:nvSpPr>
        <p:spPr>
          <a:xfrm>
            <a:off x="7761202" y="3937327"/>
            <a:ext cx="442923" cy="198129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sym typeface="Wingdings"/>
              </a:rPr>
              <a:t>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7425847" y="4188791"/>
            <a:ext cx="4802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b</a:t>
            </a:r>
            <a:endParaRPr lang="ko-KR" altLang="en-US" sz="1200" dirty="0"/>
          </a:p>
        </p:txBody>
      </p:sp>
      <p:sp>
        <p:nvSpPr>
          <p:cNvPr id="86" name="직사각형 85"/>
          <p:cNvSpPr/>
          <p:nvPr/>
        </p:nvSpPr>
        <p:spPr>
          <a:xfrm>
            <a:off x="7761864" y="4228886"/>
            <a:ext cx="442923" cy="198129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sym typeface="Wingdings"/>
              </a:rPr>
              <a:t>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7502973" y="4494642"/>
            <a:ext cx="8579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swap() </a:t>
            </a:r>
            <a:r>
              <a:rPr lang="ko-KR" altLang="en-US" sz="1000" dirty="0" err="1"/>
              <a:t>스택</a:t>
            </a:r>
            <a:endParaRPr lang="ko-KR" altLang="en-US" sz="1000" dirty="0"/>
          </a:p>
        </p:txBody>
      </p:sp>
      <p:sp>
        <p:nvSpPr>
          <p:cNvPr id="88" name="TextBox 87"/>
          <p:cNvSpPr txBox="1"/>
          <p:nvPr/>
        </p:nvSpPr>
        <p:spPr>
          <a:xfrm>
            <a:off x="8742297" y="6065222"/>
            <a:ext cx="13308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(4) swap() </a:t>
            </a:r>
            <a:r>
              <a:rPr lang="ko-KR" altLang="en-US" sz="1100" dirty="0"/>
              <a:t>리턴 후</a:t>
            </a:r>
          </a:p>
        </p:txBody>
      </p:sp>
      <p:sp>
        <p:nvSpPr>
          <p:cNvPr id="90" name="TextBox 89"/>
          <p:cNvSpPr txBox="1"/>
          <p:nvPr/>
        </p:nvSpPr>
        <p:spPr>
          <a:xfrm>
            <a:off x="8874237" y="5122028"/>
            <a:ext cx="4802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m</a:t>
            </a:r>
            <a:endParaRPr lang="ko-KR" altLang="en-US" sz="1200" dirty="0"/>
          </a:p>
        </p:txBody>
      </p:sp>
      <p:sp>
        <p:nvSpPr>
          <p:cNvPr id="91" name="직사각형 90"/>
          <p:cNvSpPr/>
          <p:nvPr/>
        </p:nvSpPr>
        <p:spPr>
          <a:xfrm>
            <a:off x="9210648" y="5161463"/>
            <a:ext cx="442923" cy="198129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9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8875293" y="5412927"/>
            <a:ext cx="4802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n</a:t>
            </a:r>
            <a:endParaRPr lang="ko-KR" altLang="en-US" sz="1200" dirty="0"/>
          </a:p>
        </p:txBody>
      </p:sp>
      <p:sp>
        <p:nvSpPr>
          <p:cNvPr id="93" name="직사각형 92"/>
          <p:cNvSpPr/>
          <p:nvPr/>
        </p:nvSpPr>
        <p:spPr>
          <a:xfrm>
            <a:off x="9211310" y="5453022"/>
            <a:ext cx="442923" cy="198129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sym typeface="Wingdings"/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8928998" y="5714228"/>
            <a:ext cx="84830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main() </a:t>
            </a:r>
            <a:r>
              <a:rPr lang="ko-KR" altLang="en-US" sz="1000" dirty="0" err="1"/>
              <a:t>스택</a:t>
            </a:r>
            <a:endParaRPr lang="ko-KR" altLang="en-US" sz="1000" dirty="0"/>
          </a:p>
        </p:txBody>
      </p:sp>
      <p:cxnSp>
        <p:nvCxnSpPr>
          <p:cNvPr id="95" name="직선 연결선 94"/>
          <p:cNvCxnSpPr/>
          <p:nvPr/>
        </p:nvCxnSpPr>
        <p:spPr>
          <a:xfrm>
            <a:off x="5734869" y="3470458"/>
            <a:ext cx="0" cy="249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연결선 95"/>
          <p:cNvCxnSpPr/>
          <p:nvPr/>
        </p:nvCxnSpPr>
        <p:spPr>
          <a:xfrm>
            <a:off x="7200805" y="3464517"/>
            <a:ext cx="0" cy="249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연결선 96"/>
          <p:cNvCxnSpPr/>
          <p:nvPr/>
        </p:nvCxnSpPr>
        <p:spPr>
          <a:xfrm>
            <a:off x="8623618" y="3514740"/>
            <a:ext cx="0" cy="249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자유형 97"/>
          <p:cNvSpPr/>
          <p:nvPr/>
        </p:nvSpPr>
        <p:spPr>
          <a:xfrm>
            <a:off x="6592111" y="4348147"/>
            <a:ext cx="460752" cy="1157592"/>
          </a:xfrm>
          <a:custGeom>
            <a:avLst/>
            <a:gdLst>
              <a:gd name="connsiteX0" fmla="*/ 0 w 460752"/>
              <a:gd name="connsiteY0" fmla="*/ 0 h 1157592"/>
              <a:gd name="connsiteX1" fmla="*/ 457200 w 460752"/>
              <a:gd name="connsiteY1" fmla="*/ 398834 h 1157592"/>
              <a:gd name="connsiteX2" fmla="*/ 175098 w 460752"/>
              <a:gd name="connsiteY2" fmla="*/ 1157592 h 1157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0752" h="1157592">
                <a:moveTo>
                  <a:pt x="0" y="0"/>
                </a:moveTo>
                <a:cubicBezTo>
                  <a:pt x="214008" y="102951"/>
                  <a:pt x="428017" y="205902"/>
                  <a:pt x="457200" y="398834"/>
                </a:cubicBezTo>
                <a:cubicBezTo>
                  <a:pt x="486383" y="591766"/>
                  <a:pt x="330740" y="874679"/>
                  <a:pt x="175098" y="1157592"/>
                </a:cubicBezTo>
              </a:path>
            </a:pathLst>
          </a:custGeom>
          <a:noFill/>
          <a:ln w="12700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자유형 98"/>
          <p:cNvSpPr/>
          <p:nvPr/>
        </p:nvSpPr>
        <p:spPr>
          <a:xfrm>
            <a:off x="5870156" y="4046590"/>
            <a:ext cx="634407" cy="1138136"/>
          </a:xfrm>
          <a:custGeom>
            <a:avLst/>
            <a:gdLst>
              <a:gd name="connsiteX0" fmla="*/ 634407 w 634407"/>
              <a:gd name="connsiteY0" fmla="*/ 0 h 1138136"/>
              <a:gd name="connsiteX1" fmla="*/ 2109 w 634407"/>
              <a:gd name="connsiteY1" fmla="*/ 389106 h 1138136"/>
              <a:gd name="connsiteX2" fmla="*/ 469036 w 634407"/>
              <a:gd name="connsiteY2" fmla="*/ 1138136 h 1138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34407" h="1138136">
                <a:moveTo>
                  <a:pt x="634407" y="0"/>
                </a:moveTo>
                <a:cubicBezTo>
                  <a:pt x="332039" y="99708"/>
                  <a:pt x="29671" y="199417"/>
                  <a:pt x="2109" y="389106"/>
                </a:cubicBezTo>
                <a:cubicBezTo>
                  <a:pt x="-25453" y="578795"/>
                  <a:pt x="221791" y="858465"/>
                  <a:pt x="469036" y="1138136"/>
                </a:cubicBezTo>
              </a:path>
            </a:pathLst>
          </a:custGeom>
          <a:noFill/>
          <a:ln w="12700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곱셈 기호 99"/>
          <p:cNvSpPr/>
          <p:nvPr/>
        </p:nvSpPr>
        <p:spPr>
          <a:xfrm>
            <a:off x="7768257" y="5163877"/>
            <a:ext cx="240027" cy="217682"/>
          </a:xfrm>
          <a:prstGeom prst="mathMultiply">
            <a:avLst>
              <a:gd name="adj1" fmla="val 477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곱셈 기호 100"/>
          <p:cNvSpPr/>
          <p:nvPr/>
        </p:nvSpPr>
        <p:spPr>
          <a:xfrm>
            <a:off x="7787237" y="5433468"/>
            <a:ext cx="240027" cy="217682"/>
          </a:xfrm>
          <a:prstGeom prst="mathMultiply">
            <a:avLst>
              <a:gd name="adj1" fmla="val 477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자유형 101"/>
          <p:cNvSpPr/>
          <p:nvPr/>
        </p:nvSpPr>
        <p:spPr>
          <a:xfrm>
            <a:off x="8011512" y="4348147"/>
            <a:ext cx="460752" cy="1157592"/>
          </a:xfrm>
          <a:custGeom>
            <a:avLst/>
            <a:gdLst>
              <a:gd name="connsiteX0" fmla="*/ 0 w 460752"/>
              <a:gd name="connsiteY0" fmla="*/ 0 h 1157592"/>
              <a:gd name="connsiteX1" fmla="*/ 457200 w 460752"/>
              <a:gd name="connsiteY1" fmla="*/ 398834 h 1157592"/>
              <a:gd name="connsiteX2" fmla="*/ 175098 w 460752"/>
              <a:gd name="connsiteY2" fmla="*/ 1157592 h 1157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0752" h="1157592">
                <a:moveTo>
                  <a:pt x="0" y="0"/>
                </a:moveTo>
                <a:cubicBezTo>
                  <a:pt x="214008" y="102951"/>
                  <a:pt x="428017" y="205902"/>
                  <a:pt x="457200" y="398834"/>
                </a:cubicBezTo>
                <a:cubicBezTo>
                  <a:pt x="486383" y="591766"/>
                  <a:pt x="330740" y="874679"/>
                  <a:pt x="175098" y="1157592"/>
                </a:cubicBezTo>
              </a:path>
            </a:pathLst>
          </a:custGeom>
          <a:noFill/>
          <a:ln w="12700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자유형 102"/>
          <p:cNvSpPr/>
          <p:nvPr/>
        </p:nvSpPr>
        <p:spPr>
          <a:xfrm>
            <a:off x="7289557" y="4046590"/>
            <a:ext cx="634407" cy="1138136"/>
          </a:xfrm>
          <a:custGeom>
            <a:avLst/>
            <a:gdLst>
              <a:gd name="connsiteX0" fmla="*/ 634407 w 634407"/>
              <a:gd name="connsiteY0" fmla="*/ 0 h 1138136"/>
              <a:gd name="connsiteX1" fmla="*/ 2109 w 634407"/>
              <a:gd name="connsiteY1" fmla="*/ 389106 h 1138136"/>
              <a:gd name="connsiteX2" fmla="*/ 469036 w 634407"/>
              <a:gd name="connsiteY2" fmla="*/ 1138136 h 1138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34407" h="1138136">
                <a:moveTo>
                  <a:pt x="634407" y="0"/>
                </a:moveTo>
                <a:cubicBezTo>
                  <a:pt x="332039" y="99708"/>
                  <a:pt x="29671" y="199417"/>
                  <a:pt x="2109" y="389106"/>
                </a:cubicBezTo>
                <a:cubicBezTo>
                  <a:pt x="-25453" y="578795"/>
                  <a:pt x="221791" y="858465"/>
                  <a:pt x="469036" y="1138136"/>
                </a:cubicBezTo>
              </a:path>
            </a:pathLst>
          </a:custGeom>
          <a:noFill/>
          <a:ln w="12700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" name="모서리가 둥근 사각형 설명선 103"/>
          <p:cNvSpPr/>
          <p:nvPr/>
        </p:nvSpPr>
        <p:spPr>
          <a:xfrm>
            <a:off x="4936315" y="479407"/>
            <a:ext cx="730842" cy="646747"/>
          </a:xfrm>
          <a:prstGeom prst="wedgeRoundRectCallout">
            <a:avLst>
              <a:gd name="adj1" fmla="val 94911"/>
              <a:gd name="adj2" fmla="val -562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a, b</a:t>
            </a:r>
            <a:r>
              <a:rPr lang="ko-KR" altLang="en-US" sz="1000" dirty="0">
                <a:solidFill>
                  <a:schemeClr val="tx1"/>
                </a:solidFill>
              </a:rPr>
              <a:t>에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m, n</a:t>
            </a:r>
            <a:r>
              <a:rPr lang="ko-KR" altLang="en-US" sz="1000" dirty="0">
                <a:solidFill>
                  <a:schemeClr val="tx1"/>
                </a:solidFill>
              </a:rPr>
              <a:t>의 값 복사</a:t>
            </a:r>
          </a:p>
        </p:txBody>
      </p:sp>
      <p:sp>
        <p:nvSpPr>
          <p:cNvPr id="105" name="모서리가 둥근 사각형 설명선 104"/>
          <p:cNvSpPr/>
          <p:nvPr/>
        </p:nvSpPr>
        <p:spPr>
          <a:xfrm>
            <a:off x="4979342" y="3829485"/>
            <a:ext cx="730842" cy="646747"/>
          </a:xfrm>
          <a:prstGeom prst="wedgeRoundRectCallout">
            <a:avLst>
              <a:gd name="adj1" fmla="val 94911"/>
              <a:gd name="adj2" fmla="val -562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a, b</a:t>
            </a:r>
            <a:r>
              <a:rPr lang="ko-KR" altLang="en-US" sz="1000" dirty="0">
                <a:solidFill>
                  <a:schemeClr val="tx1"/>
                </a:solidFill>
              </a:rPr>
              <a:t>에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m, n</a:t>
            </a:r>
            <a:r>
              <a:rPr lang="ko-KR" altLang="en-US" sz="1000" dirty="0">
                <a:solidFill>
                  <a:schemeClr val="tx1"/>
                </a:solidFill>
              </a:rPr>
              <a:t>의 주소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전달</a:t>
            </a:r>
          </a:p>
        </p:txBody>
      </p:sp>
      <p:sp>
        <p:nvSpPr>
          <p:cNvPr id="106" name="모서리가 둥근 사각형 설명선 105"/>
          <p:cNvSpPr/>
          <p:nvPr/>
        </p:nvSpPr>
        <p:spPr>
          <a:xfrm>
            <a:off x="9355591" y="4509120"/>
            <a:ext cx="730842" cy="376796"/>
          </a:xfrm>
          <a:prstGeom prst="wedgeRoundRectCallout">
            <a:avLst>
              <a:gd name="adj1" fmla="val 11057"/>
              <a:gd name="adj2" fmla="val 99665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m, n</a:t>
            </a: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 변경</a:t>
            </a:r>
          </a:p>
        </p:txBody>
      </p:sp>
      <p:sp>
        <p:nvSpPr>
          <p:cNvPr id="107" name="모서리가 둥근 사각형 설명선 106"/>
          <p:cNvSpPr/>
          <p:nvPr/>
        </p:nvSpPr>
        <p:spPr>
          <a:xfrm>
            <a:off x="9211310" y="1154734"/>
            <a:ext cx="845130" cy="387099"/>
          </a:xfrm>
          <a:prstGeom prst="wedgeRoundRectCallout">
            <a:avLst>
              <a:gd name="adj1" fmla="val 11057"/>
              <a:gd name="adj2" fmla="val 99665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m, n</a:t>
            </a: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변화 없음</a:t>
            </a:r>
          </a:p>
        </p:txBody>
      </p:sp>
      <p:sp>
        <p:nvSpPr>
          <p:cNvPr id="141" name="직사각형 140"/>
          <p:cNvSpPr/>
          <p:nvPr/>
        </p:nvSpPr>
        <p:spPr>
          <a:xfrm>
            <a:off x="4021008" y="2896664"/>
            <a:ext cx="409086" cy="276999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2 9</a:t>
            </a:r>
          </a:p>
        </p:txBody>
      </p:sp>
      <p:sp>
        <p:nvSpPr>
          <p:cNvPr id="142" name="직사각형 141"/>
          <p:cNvSpPr/>
          <p:nvPr/>
        </p:nvSpPr>
        <p:spPr>
          <a:xfrm>
            <a:off x="3998319" y="6114037"/>
            <a:ext cx="409086" cy="276999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9 2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187358" y="3035163"/>
            <a:ext cx="13869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00B0F0"/>
                </a:solidFill>
              </a:rPr>
              <a:t>값에 의한 호출</a:t>
            </a:r>
          </a:p>
        </p:txBody>
      </p:sp>
      <p:sp>
        <p:nvSpPr>
          <p:cNvPr id="143" name="TextBox 142"/>
          <p:cNvSpPr txBox="1"/>
          <p:nvPr/>
        </p:nvSpPr>
        <p:spPr>
          <a:xfrm>
            <a:off x="6247095" y="6391036"/>
            <a:ext cx="15664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00B0F0"/>
                </a:solidFill>
              </a:rPr>
              <a:t>주소에 의한 호출</a:t>
            </a:r>
          </a:p>
        </p:txBody>
      </p:sp>
    </p:spTree>
    <p:extLst>
      <p:ext uri="{BB962C8B-B14F-4D97-AF65-F5344CB8AC3E}">
        <p14:creationId xmlns:p14="http://schemas.microsoft.com/office/powerpoint/2010/main" val="13999410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‘</a:t>
            </a:r>
            <a:r>
              <a:rPr lang="ko-KR" altLang="en-US" dirty="0"/>
              <a:t>값에 의한 호출</a:t>
            </a:r>
            <a:r>
              <a:rPr lang="en-US" altLang="ko-KR" dirty="0"/>
              <a:t>’</a:t>
            </a:r>
            <a:r>
              <a:rPr lang="ko-KR" altLang="en-US" dirty="0"/>
              <a:t>로 객체 전달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 vert="horz">
            <a:noAutofit/>
          </a:bodyPr>
          <a:lstStyle/>
          <a:p>
            <a:pPr lvl="1">
              <a:spcBef>
                <a:spcPts val="1200"/>
              </a:spcBef>
            </a:pPr>
            <a:r>
              <a:rPr lang="ko-KR" altLang="en-US" dirty="0"/>
              <a:t>함수를 호출하는 쪽에서 </a:t>
            </a:r>
            <a:r>
              <a:rPr lang="ko-KR" altLang="en-US" dirty="0">
                <a:solidFill>
                  <a:srgbClr val="FF0000"/>
                </a:solidFill>
              </a:rPr>
              <a:t>객체 전달</a:t>
            </a:r>
            <a:endParaRPr lang="en-US" altLang="ko-KR" dirty="0">
              <a:solidFill>
                <a:srgbClr val="FF0000"/>
              </a:solidFill>
            </a:endParaRPr>
          </a:p>
          <a:p>
            <a:pPr lvl="2">
              <a:lnSpc>
                <a:spcPct val="100000"/>
              </a:lnSpc>
            </a:pPr>
            <a:r>
              <a:rPr lang="ko-KR" altLang="en-US" sz="1800" dirty="0"/>
              <a:t>객체 이름만 사용</a:t>
            </a:r>
            <a:endParaRPr lang="en-US" altLang="ko-KR" sz="1800" dirty="0"/>
          </a:p>
          <a:p>
            <a:pPr lvl="1">
              <a:spcBef>
                <a:spcPts val="1800"/>
              </a:spcBef>
            </a:pPr>
            <a:r>
              <a:rPr lang="ko-KR" altLang="en-US" dirty="0"/>
              <a:t>함수의 매개 변수 객체 생성</a:t>
            </a:r>
            <a:endParaRPr lang="en-US" altLang="ko-KR" dirty="0"/>
          </a:p>
          <a:p>
            <a:pPr lvl="2">
              <a:lnSpc>
                <a:spcPct val="100000"/>
              </a:lnSpc>
            </a:pPr>
            <a:r>
              <a:rPr lang="ko-KR" altLang="en-US" sz="1800" dirty="0"/>
              <a:t>매개 변수 객체의 공간이 스택에 할당</a:t>
            </a:r>
            <a:endParaRPr lang="en-US" altLang="ko-KR" sz="1800" dirty="0"/>
          </a:p>
          <a:p>
            <a:pPr lvl="2">
              <a:lnSpc>
                <a:spcPct val="100000"/>
              </a:lnSpc>
            </a:pPr>
            <a:r>
              <a:rPr lang="ko-KR" altLang="en-US" sz="1800" dirty="0"/>
              <a:t>호출하는 쪽의 객체가 매개 변수 객체에 그대로 복사됨</a:t>
            </a:r>
            <a:endParaRPr lang="en-US" altLang="ko-KR" sz="1800" dirty="0"/>
          </a:p>
          <a:p>
            <a:pPr lvl="2">
              <a:lnSpc>
                <a:spcPct val="100000"/>
              </a:lnSpc>
            </a:pPr>
            <a:r>
              <a:rPr lang="ko-KR" altLang="en-US" sz="1800" dirty="0"/>
              <a:t>매개 변수 객체의 생성자는 호출되지 않음</a:t>
            </a:r>
            <a:endParaRPr lang="en-US" altLang="ko-KR" sz="1800" dirty="0"/>
          </a:p>
          <a:p>
            <a:pPr lvl="1">
              <a:spcBef>
                <a:spcPts val="1800"/>
              </a:spcBef>
            </a:pPr>
            <a:r>
              <a:rPr lang="ko-KR" altLang="en-US" dirty="0"/>
              <a:t>함수 종료</a:t>
            </a:r>
            <a:endParaRPr lang="en-US" altLang="ko-KR" dirty="0"/>
          </a:p>
          <a:p>
            <a:pPr lvl="2">
              <a:lnSpc>
                <a:spcPct val="100000"/>
              </a:lnSpc>
            </a:pPr>
            <a:r>
              <a:rPr lang="ko-KR" altLang="en-US" sz="1800" dirty="0"/>
              <a:t>매개</a:t>
            </a:r>
            <a:r>
              <a:rPr lang="en-US" altLang="ko-KR" sz="1800" dirty="0"/>
              <a:t> </a:t>
            </a:r>
            <a:r>
              <a:rPr lang="ko-KR" altLang="en-US" sz="1800" dirty="0"/>
              <a:t>변수 객체의 </a:t>
            </a:r>
            <a:r>
              <a:rPr lang="ko-KR" altLang="en-US" sz="1800" dirty="0" err="1"/>
              <a:t>소멸자</a:t>
            </a:r>
            <a:r>
              <a:rPr lang="ko-KR" altLang="en-US" sz="1800" dirty="0"/>
              <a:t> 호출</a:t>
            </a:r>
            <a:endParaRPr lang="en-US" altLang="ko-KR" sz="1800" dirty="0"/>
          </a:p>
          <a:p>
            <a:pPr lvl="1">
              <a:spcBef>
                <a:spcPts val="1800"/>
              </a:spcBef>
            </a:pPr>
            <a:r>
              <a:rPr lang="ko-KR" altLang="en-US" dirty="0"/>
              <a:t>값에 의한 호출 시 매개 변수 객체의 생성자가 실행되지 않는 이유</a:t>
            </a:r>
            <a:r>
              <a:rPr lang="en-US" altLang="ko-KR" dirty="0"/>
              <a:t>?</a:t>
            </a:r>
          </a:p>
          <a:p>
            <a:pPr lvl="2">
              <a:lnSpc>
                <a:spcPct val="100000"/>
              </a:lnSpc>
            </a:pPr>
            <a:r>
              <a:rPr lang="ko-KR" altLang="en-US" sz="1800" dirty="0"/>
              <a:t>호출되는 순간의 </a:t>
            </a:r>
            <a:r>
              <a:rPr lang="ko-KR" altLang="en-US" sz="1800" dirty="0" err="1"/>
              <a:t>실인자</a:t>
            </a:r>
            <a:r>
              <a:rPr lang="ko-KR" altLang="en-US" sz="1800" dirty="0"/>
              <a:t> 객체 상태를 매개 변수 객체에 그대로 전달하기 위함</a:t>
            </a:r>
            <a:endParaRPr lang="en-US" altLang="ko-KR" sz="1800" dirty="0"/>
          </a:p>
        </p:txBody>
      </p:sp>
      <p:sp>
        <p:nvSpPr>
          <p:cNvPr id="5" name="모서리가 둥근 사각형 설명선 4"/>
          <p:cNvSpPr/>
          <p:nvPr/>
        </p:nvSpPr>
        <p:spPr>
          <a:xfrm>
            <a:off x="8040216" y="3423501"/>
            <a:ext cx="1872208" cy="504056"/>
          </a:xfrm>
          <a:prstGeom prst="wedgeRoundRectCallout">
            <a:avLst>
              <a:gd name="adj1" fmla="val -63934"/>
              <a:gd name="adj2" fmla="val -22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매개 변수 객체의 </a:t>
            </a:r>
            <a:r>
              <a:rPr lang="ko-KR" altLang="en-US" sz="1000" dirty="0" err="1">
                <a:solidFill>
                  <a:schemeClr val="tx1"/>
                </a:solidFill>
              </a:rPr>
              <a:t>생성자</a:t>
            </a:r>
            <a:r>
              <a:rPr lang="ko-KR" altLang="en-US" sz="1000" dirty="0">
                <a:solidFill>
                  <a:schemeClr val="tx1"/>
                </a:solidFill>
              </a:rPr>
              <a:t> 소멸자의 비대칭 실행 구조</a:t>
            </a:r>
          </a:p>
        </p:txBody>
      </p:sp>
      <p:sp>
        <p:nvSpPr>
          <p:cNvPr id="6" name="자유형 5"/>
          <p:cNvSpPr/>
          <p:nvPr/>
        </p:nvSpPr>
        <p:spPr>
          <a:xfrm>
            <a:off x="6373907" y="3316942"/>
            <a:ext cx="1431563" cy="717177"/>
          </a:xfrm>
          <a:custGeom>
            <a:avLst/>
            <a:gdLst>
              <a:gd name="connsiteX0" fmla="*/ 0 w 1431563"/>
              <a:gd name="connsiteY0" fmla="*/ 717177 h 717177"/>
              <a:gd name="connsiteX1" fmla="*/ 1371600 w 1431563"/>
              <a:gd name="connsiteY1" fmla="*/ 376518 h 717177"/>
              <a:gd name="connsiteX2" fmla="*/ 1057835 w 1431563"/>
              <a:gd name="connsiteY2" fmla="*/ 0 h 717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31563" h="717177">
                <a:moveTo>
                  <a:pt x="0" y="717177"/>
                </a:moveTo>
                <a:cubicBezTo>
                  <a:pt x="597647" y="606612"/>
                  <a:pt x="1195294" y="496047"/>
                  <a:pt x="1371600" y="376518"/>
                </a:cubicBezTo>
                <a:cubicBezTo>
                  <a:pt x="1547906" y="256989"/>
                  <a:pt x="1302870" y="128494"/>
                  <a:pt x="1057835" y="0"/>
                </a:cubicBezTo>
              </a:path>
            </a:pathLst>
          </a:custGeom>
          <a:noFill/>
          <a:ln>
            <a:solidFill>
              <a:srgbClr val="00B0F0"/>
            </a:solidFill>
            <a:headEnd type="triangl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33864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1544" y="487622"/>
            <a:ext cx="8349652" cy="63703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1991544" y="35332"/>
            <a:ext cx="810240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'</a:t>
            </a:r>
            <a:r>
              <a:rPr lang="ko-KR" altLang="en-US" dirty="0"/>
              <a:t>값에 의한 호출</a:t>
            </a:r>
            <a:r>
              <a:rPr lang="en-US" altLang="ko-KR" dirty="0"/>
              <a:t>' </a:t>
            </a:r>
            <a:r>
              <a:rPr lang="ko-KR" altLang="en-US" dirty="0"/>
              <a:t>방식으로 </a:t>
            </a:r>
            <a:r>
              <a:rPr lang="en-US" altLang="ko-KR" dirty="0"/>
              <a:t>increase(Circle c) </a:t>
            </a:r>
            <a:r>
              <a:rPr lang="ko-KR" altLang="en-US" dirty="0"/>
              <a:t>함수가 호출되는 과정</a:t>
            </a:r>
          </a:p>
        </p:txBody>
      </p:sp>
    </p:spTree>
    <p:extLst>
      <p:ext uri="{BB962C8B-B14F-4D97-AF65-F5344CB8AC3E}">
        <p14:creationId xmlns:p14="http://schemas.microsoft.com/office/powerpoint/2010/main" val="15627203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함수에 객체 전달 </a:t>
            </a:r>
            <a:r>
              <a:rPr lang="en-US" altLang="ko-KR" dirty="0"/>
              <a:t>– ‘</a:t>
            </a:r>
            <a:r>
              <a:rPr lang="ko-KR" altLang="en-US" dirty="0"/>
              <a:t>주소에 의한 호출</a:t>
            </a:r>
            <a:r>
              <a:rPr lang="en-US" altLang="ko-KR" dirty="0"/>
              <a:t>’</a:t>
            </a:r>
            <a:r>
              <a:rPr lang="ko-KR" altLang="en-US" dirty="0"/>
              <a:t>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1991544" y="1412776"/>
            <a:ext cx="7272808" cy="187220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/>
              <a:t>함수 </a:t>
            </a:r>
            <a:r>
              <a:rPr lang="ko-KR" altLang="en-US" dirty="0" err="1"/>
              <a:t>호출시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rgbClr val="FF0000"/>
                </a:solidFill>
              </a:rPr>
              <a:t>객체의 주소만 전달</a:t>
            </a:r>
            <a:endParaRPr lang="en-US" altLang="ko-KR" dirty="0">
              <a:solidFill>
                <a:srgbClr val="FF0000"/>
              </a:solidFill>
            </a:endParaRPr>
          </a:p>
          <a:p>
            <a:pPr lvl="1">
              <a:lnSpc>
                <a:spcPct val="150000"/>
              </a:lnSpc>
            </a:pPr>
            <a:r>
              <a:rPr lang="ko-KR" altLang="en-US" dirty="0"/>
              <a:t>함수의 매개 변수는 객체에 대한 포인터 변수로 선언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함수 호출 시 </a:t>
            </a:r>
            <a:r>
              <a:rPr lang="ko-KR" altLang="en-US" dirty="0" err="1"/>
              <a:t>생성자</a:t>
            </a:r>
            <a:r>
              <a:rPr lang="ko-KR" altLang="en-US" dirty="0"/>
              <a:t> 소멸자가 실행되지 않는 구조</a:t>
            </a:r>
          </a:p>
        </p:txBody>
      </p:sp>
    </p:spTree>
    <p:extLst>
      <p:ext uri="{BB962C8B-B14F-4D97-AF65-F5344CB8AC3E}">
        <p14:creationId xmlns:p14="http://schemas.microsoft.com/office/powerpoint/2010/main" val="25435328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9237" y="1894032"/>
            <a:ext cx="7780914" cy="49639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" name="직사각형 45"/>
          <p:cNvSpPr/>
          <p:nvPr/>
        </p:nvSpPr>
        <p:spPr>
          <a:xfrm>
            <a:off x="1775520" y="14179"/>
            <a:ext cx="87129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'</a:t>
            </a:r>
            <a:r>
              <a:rPr lang="ko-KR" altLang="en-US" dirty="0"/>
              <a:t>주소에 의한 호출</a:t>
            </a:r>
            <a:r>
              <a:rPr lang="en-US" altLang="ko-KR" dirty="0"/>
              <a:t>'</a:t>
            </a:r>
            <a:r>
              <a:rPr lang="ko-KR" altLang="en-US" dirty="0"/>
              <a:t>로 </a:t>
            </a:r>
            <a:r>
              <a:rPr lang="en-US" altLang="ko-KR" dirty="0"/>
              <a:t>increase(Circle *p) </a:t>
            </a:r>
            <a:r>
              <a:rPr lang="ko-KR" altLang="en-US" dirty="0"/>
              <a:t>함수가 호출되는 과정</a:t>
            </a:r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1964" y="396072"/>
            <a:ext cx="7265651" cy="1448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3889" y="1495714"/>
            <a:ext cx="395349" cy="349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281479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객체 치환 및 객체 리턴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객체 치환</a:t>
            </a:r>
            <a:endParaRPr lang="en-US" altLang="ko-KR" dirty="0"/>
          </a:p>
          <a:p>
            <a:pPr lvl="1"/>
            <a:r>
              <a:rPr lang="ko-KR" altLang="en-US" dirty="0"/>
              <a:t>동일한 클래스 타입의 객체끼리 치환 가능</a:t>
            </a:r>
            <a:endParaRPr lang="en-US" altLang="ko-KR" dirty="0"/>
          </a:p>
          <a:p>
            <a:pPr lvl="1"/>
            <a:r>
              <a:rPr lang="ko-KR" altLang="en-US" dirty="0"/>
              <a:t>객체의 모든 데이터가 비트 단위로 복사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치환된 두 객체는 현재 내용물만 같을 뿐 독립적인 공간 유지</a:t>
            </a:r>
            <a:endParaRPr lang="en-US" altLang="ko-KR" dirty="0"/>
          </a:p>
          <a:p>
            <a:pPr>
              <a:spcBef>
                <a:spcPts val="1200"/>
              </a:spcBef>
            </a:pPr>
            <a:r>
              <a:rPr lang="ko-KR" altLang="en-US" dirty="0"/>
              <a:t>객체 리턴</a:t>
            </a:r>
            <a:endParaRPr lang="en-US" altLang="ko-KR" dirty="0"/>
          </a:p>
          <a:p>
            <a:pPr lvl="1"/>
            <a:r>
              <a:rPr lang="ko-KR" altLang="en-US" dirty="0"/>
              <a:t>객체의 복사본 리턴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2927647" y="2198402"/>
            <a:ext cx="6480721" cy="83099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fontAlgn="base" latinLnBrk="0"/>
            <a:r>
              <a:rPr lang="en-US" altLang="ko-KR" sz="1600" dirty="0"/>
              <a:t>Circle c1(5);</a:t>
            </a:r>
            <a:endParaRPr lang="ko-KR" altLang="en-US" sz="1600" dirty="0"/>
          </a:p>
          <a:p>
            <a:pPr fontAlgn="base" latinLnBrk="0"/>
            <a:r>
              <a:rPr lang="en-US" altLang="ko-KR" sz="1600" dirty="0"/>
              <a:t>Circle c2(30);</a:t>
            </a:r>
            <a:endParaRPr lang="ko-KR" altLang="en-US" sz="1600" dirty="0"/>
          </a:p>
          <a:p>
            <a:pPr fontAlgn="base" latinLnBrk="0"/>
            <a:r>
              <a:rPr lang="en-US" altLang="ko-KR" sz="1600" dirty="0"/>
              <a:t>c1 = c2; // c2 </a:t>
            </a:r>
            <a:r>
              <a:rPr lang="ko-KR" altLang="en-US" sz="1600" dirty="0"/>
              <a:t>객체를 </a:t>
            </a:r>
            <a:r>
              <a:rPr lang="en-US" altLang="ko-KR" sz="1600" dirty="0"/>
              <a:t>c1 </a:t>
            </a:r>
            <a:r>
              <a:rPr lang="ko-KR" altLang="en-US" sz="1600" dirty="0"/>
              <a:t>객체에 비트 단위 복사</a:t>
            </a:r>
            <a:r>
              <a:rPr lang="en-US" altLang="ko-KR" sz="1600" dirty="0"/>
              <a:t>. c1</a:t>
            </a:r>
            <a:r>
              <a:rPr lang="ko-KR" altLang="en-US" sz="1600" dirty="0"/>
              <a:t>의 반지름 </a:t>
            </a:r>
            <a:r>
              <a:rPr lang="en-US" altLang="ko-KR" sz="1600" dirty="0"/>
              <a:t>30</a:t>
            </a:r>
            <a:r>
              <a:rPr lang="ko-KR" altLang="en-US" sz="1600" dirty="0"/>
              <a:t>됨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2933673" y="4653137"/>
            <a:ext cx="6474696" cy="95410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400" dirty="0"/>
              <a:t>Circle </a:t>
            </a:r>
            <a:r>
              <a:rPr lang="en-US" altLang="ko-KR" sz="1400" dirty="0" err="1"/>
              <a:t>getCircle</a:t>
            </a:r>
            <a:r>
              <a:rPr lang="en-US" altLang="ko-KR" sz="1400" dirty="0"/>
              <a:t>() {</a:t>
            </a:r>
          </a:p>
          <a:p>
            <a:pPr defTabSz="180000" fontAlgn="base" latinLnBrk="0"/>
            <a:r>
              <a:rPr lang="en-US" altLang="ko-KR" sz="1400" dirty="0"/>
              <a:t>	Circle </a:t>
            </a:r>
            <a:r>
              <a:rPr lang="en-US" altLang="ko-KR" sz="1400" dirty="0" err="1"/>
              <a:t>tmp</a:t>
            </a:r>
            <a:r>
              <a:rPr lang="en-US" altLang="ko-KR" sz="1400" dirty="0"/>
              <a:t>(30);</a:t>
            </a:r>
          </a:p>
          <a:p>
            <a:pPr defTabSz="180000" fontAlgn="base" latinLnBrk="0"/>
            <a:r>
              <a:rPr lang="en-US" altLang="ko-KR" sz="1400" dirty="0"/>
              <a:t>	</a:t>
            </a:r>
            <a:r>
              <a:rPr lang="en-US" altLang="ko-KR" sz="1400" b="1" dirty="0"/>
              <a:t>return </a:t>
            </a:r>
            <a:r>
              <a:rPr lang="en-US" altLang="ko-KR" sz="1400" b="1" dirty="0" err="1"/>
              <a:t>tmp</a:t>
            </a:r>
            <a:r>
              <a:rPr lang="en-US" altLang="ko-KR" sz="1400" b="1" dirty="0"/>
              <a:t>; </a:t>
            </a:r>
            <a:r>
              <a:rPr lang="en-US" altLang="ko-KR" sz="1400" dirty="0"/>
              <a:t>// </a:t>
            </a:r>
            <a:r>
              <a:rPr lang="ko-KR" altLang="en-US" sz="1400" dirty="0"/>
              <a:t>객체 </a:t>
            </a:r>
            <a:r>
              <a:rPr lang="en-US" altLang="ko-KR" sz="1400" dirty="0" err="1"/>
              <a:t>tmp</a:t>
            </a:r>
            <a:r>
              <a:rPr lang="ko-KR" altLang="en-US" sz="1400" dirty="0"/>
              <a:t> 리턴</a:t>
            </a:r>
          </a:p>
          <a:p>
            <a:pPr defTabSz="180000" fontAlgn="base" latinLnBrk="0"/>
            <a:r>
              <a:rPr lang="en-US" altLang="ko-KR" sz="1400" dirty="0"/>
              <a:t>}</a:t>
            </a:r>
            <a:endParaRPr lang="ko-KR" altLang="en-US" sz="1400" dirty="0"/>
          </a:p>
        </p:txBody>
      </p:sp>
      <p:sp>
        <p:nvSpPr>
          <p:cNvPr id="7" name="직사각형 6"/>
          <p:cNvSpPr/>
          <p:nvPr/>
        </p:nvSpPr>
        <p:spPr>
          <a:xfrm>
            <a:off x="2933672" y="5652067"/>
            <a:ext cx="6474696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400" dirty="0"/>
              <a:t>Circle c; // c</a:t>
            </a:r>
            <a:r>
              <a:rPr lang="ko-KR" altLang="en-US" sz="1400" dirty="0"/>
              <a:t>의 반지름 </a:t>
            </a:r>
            <a:r>
              <a:rPr lang="en-US" altLang="ko-KR" sz="1400" dirty="0"/>
              <a:t>1</a:t>
            </a:r>
            <a:endParaRPr lang="ko-KR" altLang="en-US" sz="1400" dirty="0"/>
          </a:p>
          <a:p>
            <a:pPr defTabSz="180000" fontAlgn="base" latinLnBrk="0"/>
            <a:r>
              <a:rPr lang="en-US" altLang="ko-KR" sz="1400" b="1" dirty="0"/>
              <a:t>c = </a:t>
            </a:r>
            <a:r>
              <a:rPr lang="en-US" altLang="ko-KR" sz="1400" b="1" dirty="0" err="1"/>
              <a:t>getCircle</a:t>
            </a:r>
            <a:r>
              <a:rPr lang="en-US" altLang="ko-KR" sz="1400" b="1" dirty="0"/>
              <a:t>(); </a:t>
            </a:r>
            <a:r>
              <a:rPr lang="en-US" altLang="ko-KR" sz="1400" dirty="0"/>
              <a:t>// </a:t>
            </a:r>
            <a:r>
              <a:rPr lang="en-US" altLang="ko-KR" sz="1400" dirty="0" err="1"/>
              <a:t>tmp</a:t>
            </a:r>
            <a:r>
              <a:rPr lang="en-US" altLang="ko-KR" sz="1400" dirty="0"/>
              <a:t> </a:t>
            </a:r>
            <a:r>
              <a:rPr lang="ko-KR" altLang="en-US" sz="1400" dirty="0"/>
              <a:t>객체의 복사본이 </a:t>
            </a:r>
            <a:r>
              <a:rPr lang="en-US" altLang="ko-KR" sz="1400" dirty="0"/>
              <a:t>c</a:t>
            </a:r>
            <a:r>
              <a:rPr lang="ko-KR" altLang="en-US" sz="1400" dirty="0"/>
              <a:t>에 치환</a:t>
            </a:r>
            <a:r>
              <a:rPr lang="en-US" altLang="ko-KR" sz="1400" dirty="0"/>
              <a:t>. c</a:t>
            </a:r>
            <a:r>
              <a:rPr lang="ko-KR" altLang="en-US" sz="1400" dirty="0"/>
              <a:t>의 반지름은 </a:t>
            </a:r>
            <a:r>
              <a:rPr lang="en-US" altLang="ko-KR" sz="1400" dirty="0"/>
              <a:t>30</a:t>
            </a:r>
            <a:r>
              <a:rPr lang="ko-KR" altLang="en-US" sz="1400" dirty="0"/>
              <a:t>이 됨</a:t>
            </a:r>
          </a:p>
        </p:txBody>
      </p:sp>
    </p:spTree>
    <p:extLst>
      <p:ext uri="{BB962C8B-B14F-4D97-AF65-F5344CB8AC3E}">
        <p14:creationId xmlns:p14="http://schemas.microsoft.com/office/powerpoint/2010/main" val="24352564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참조 변수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참조 변수 선언</a:t>
            </a:r>
            <a:endParaRPr lang="en-US" altLang="ko-KR" dirty="0"/>
          </a:p>
          <a:p>
            <a:pPr lvl="1"/>
            <a:r>
              <a:rPr lang="ko-KR" altLang="en-US" dirty="0"/>
              <a:t>참조자 </a:t>
            </a:r>
            <a:r>
              <a:rPr lang="en-US" altLang="ko-KR" dirty="0"/>
              <a:t>&amp;</a:t>
            </a:r>
            <a:r>
              <a:rPr lang="ko-KR" altLang="en-US" dirty="0"/>
              <a:t>의 도입</a:t>
            </a:r>
            <a:endParaRPr lang="en-US" altLang="ko-KR" dirty="0"/>
          </a:p>
          <a:p>
            <a:pPr lvl="1"/>
            <a:r>
              <a:rPr lang="ko-KR" altLang="en-US" dirty="0"/>
              <a:t>이미 존재하는 변수에 대한 다른 이름</a:t>
            </a:r>
            <a:r>
              <a:rPr lang="en-US" altLang="ko-KR" dirty="0"/>
              <a:t>(</a:t>
            </a:r>
            <a:r>
              <a:rPr lang="ko-KR" altLang="en-US" dirty="0"/>
              <a:t>별명</a:t>
            </a:r>
            <a:r>
              <a:rPr lang="en-US" altLang="ko-KR" dirty="0"/>
              <a:t>)</a:t>
            </a:r>
            <a:r>
              <a:rPr lang="ko-KR" altLang="en-US" dirty="0"/>
              <a:t>을 선언</a:t>
            </a:r>
            <a:endParaRPr lang="en-US" altLang="ko-KR" dirty="0"/>
          </a:p>
          <a:p>
            <a:pPr lvl="2"/>
            <a:r>
              <a:rPr lang="ko-KR" altLang="en-US" sz="1800" dirty="0"/>
              <a:t>참조 변수는 이름만 생기며</a:t>
            </a:r>
            <a:endParaRPr lang="en-US" altLang="ko-KR" sz="1800" dirty="0"/>
          </a:p>
          <a:p>
            <a:pPr lvl="2"/>
            <a:r>
              <a:rPr lang="ko-KR" altLang="en-US" sz="1800" dirty="0"/>
              <a:t>참조 변수에 새로운</a:t>
            </a:r>
            <a:r>
              <a:rPr lang="en-US" altLang="ko-KR" sz="1800" dirty="0"/>
              <a:t> </a:t>
            </a:r>
            <a:r>
              <a:rPr lang="ko-KR" altLang="en-US" sz="1800" dirty="0"/>
              <a:t>공간을 할당하지 않는다</a:t>
            </a:r>
            <a:r>
              <a:rPr lang="en-US" altLang="ko-KR" sz="1800" dirty="0"/>
              <a:t>.</a:t>
            </a:r>
          </a:p>
          <a:p>
            <a:pPr lvl="2"/>
            <a:r>
              <a:rPr lang="ko-KR" altLang="en-US" sz="1800" dirty="0"/>
              <a:t>초기화로 지정된 기존 변수를 공유한다</a:t>
            </a:r>
            <a:r>
              <a:rPr lang="en-US" altLang="ko-KR" sz="1800" dirty="0"/>
              <a:t>.</a:t>
            </a:r>
          </a:p>
          <a:p>
            <a:pPr marL="365760" lvl="1" indent="0">
              <a:buNone/>
            </a:pP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2423592" y="3789040"/>
            <a:ext cx="6624736" cy="132343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fontAlgn="base" latinLnBrk="0"/>
            <a:r>
              <a:rPr lang="en-US" altLang="ko-KR" sz="1600" dirty="0" err="1"/>
              <a:t>int</a:t>
            </a:r>
            <a:r>
              <a:rPr lang="en-US" altLang="ko-KR" sz="1600" dirty="0"/>
              <a:t> n=2;</a:t>
            </a:r>
          </a:p>
          <a:p>
            <a:pPr fontAlgn="base" latinLnBrk="0"/>
            <a:r>
              <a:rPr lang="en-US" altLang="ko-KR" sz="1600" dirty="0" err="1"/>
              <a:t>int</a:t>
            </a:r>
            <a:r>
              <a:rPr lang="en-US" altLang="ko-KR" sz="1600" dirty="0"/>
              <a:t> </a:t>
            </a:r>
            <a:r>
              <a:rPr lang="en-US" altLang="ko-KR" sz="1600" b="1" dirty="0"/>
              <a:t>&amp;</a:t>
            </a:r>
            <a:r>
              <a:rPr lang="en-US" altLang="ko-KR" sz="1600" b="1" dirty="0" err="1"/>
              <a:t>refn</a:t>
            </a:r>
            <a:r>
              <a:rPr lang="en-US" altLang="ko-KR" sz="1600" b="1" dirty="0"/>
              <a:t> </a:t>
            </a:r>
            <a:r>
              <a:rPr lang="en-US" altLang="ko-KR" sz="1600" dirty="0"/>
              <a:t>= n; // </a:t>
            </a:r>
            <a:r>
              <a:rPr lang="ko-KR" altLang="en-US" sz="1600" dirty="0"/>
              <a:t>참조 변수 </a:t>
            </a:r>
            <a:r>
              <a:rPr lang="en-US" altLang="ko-KR" sz="1600" dirty="0" err="1"/>
              <a:t>refn</a:t>
            </a:r>
            <a:r>
              <a:rPr lang="en-US" altLang="ko-KR" sz="1600" dirty="0"/>
              <a:t> </a:t>
            </a:r>
            <a:r>
              <a:rPr lang="ko-KR" altLang="en-US" sz="1600" dirty="0"/>
              <a:t>선언</a:t>
            </a:r>
            <a:r>
              <a:rPr lang="en-US" altLang="ko-KR" sz="1600" dirty="0"/>
              <a:t>. </a:t>
            </a:r>
            <a:r>
              <a:rPr lang="en-US" altLang="ko-KR" sz="1600" dirty="0" err="1"/>
              <a:t>refn</a:t>
            </a:r>
            <a:r>
              <a:rPr lang="ko-KR" altLang="en-US" sz="1600" dirty="0"/>
              <a:t>은 </a:t>
            </a:r>
            <a:r>
              <a:rPr lang="en-US" altLang="ko-KR" sz="1600" dirty="0"/>
              <a:t>n</a:t>
            </a:r>
            <a:r>
              <a:rPr lang="ko-KR" altLang="en-US" sz="1600" dirty="0"/>
              <a:t>에 대한 별명</a:t>
            </a:r>
            <a:endParaRPr lang="en-US" altLang="ko-KR" sz="1600" dirty="0"/>
          </a:p>
          <a:p>
            <a:pPr fontAlgn="base" latinLnBrk="0"/>
            <a:endParaRPr lang="ko-KR" altLang="en-US" sz="1600" dirty="0"/>
          </a:p>
          <a:p>
            <a:pPr fontAlgn="base" latinLnBrk="0"/>
            <a:r>
              <a:rPr lang="en-US" altLang="ko-KR" sz="1600" dirty="0"/>
              <a:t>Circle </a:t>
            </a:r>
            <a:r>
              <a:rPr lang="en-US" altLang="ko-KR" sz="1600" dirty="0" err="1"/>
              <a:t>circle</a:t>
            </a:r>
            <a:r>
              <a:rPr lang="en-US" altLang="ko-KR" sz="1600" dirty="0"/>
              <a:t>;</a:t>
            </a:r>
          </a:p>
          <a:p>
            <a:pPr fontAlgn="base" latinLnBrk="0"/>
            <a:r>
              <a:rPr lang="en-US" altLang="ko-KR" sz="1600" dirty="0"/>
              <a:t>Circle </a:t>
            </a:r>
            <a:r>
              <a:rPr lang="en-US" altLang="ko-KR" sz="1600" b="1" dirty="0"/>
              <a:t>&amp;</a:t>
            </a:r>
            <a:r>
              <a:rPr lang="en-US" altLang="ko-KR" sz="1600" b="1" dirty="0" err="1"/>
              <a:t>refc</a:t>
            </a:r>
            <a:r>
              <a:rPr lang="en-US" altLang="ko-KR" sz="1600" b="1" dirty="0"/>
              <a:t> </a:t>
            </a:r>
            <a:r>
              <a:rPr lang="en-US" altLang="ko-KR" sz="1600" dirty="0"/>
              <a:t>= circle; // </a:t>
            </a:r>
            <a:r>
              <a:rPr lang="ko-KR" altLang="en-US" sz="1600" dirty="0"/>
              <a:t>참조 변수 </a:t>
            </a:r>
            <a:r>
              <a:rPr lang="en-US" altLang="ko-KR" sz="1600" dirty="0" err="1"/>
              <a:t>refc</a:t>
            </a:r>
            <a:r>
              <a:rPr lang="en-US" altLang="ko-KR" sz="1600" dirty="0"/>
              <a:t> </a:t>
            </a:r>
            <a:r>
              <a:rPr lang="ko-KR" altLang="en-US" sz="1600" dirty="0"/>
              <a:t>선언</a:t>
            </a:r>
            <a:r>
              <a:rPr lang="en-US" altLang="ko-KR" sz="1600" dirty="0"/>
              <a:t>. </a:t>
            </a:r>
            <a:r>
              <a:rPr lang="en-US" altLang="ko-KR" sz="1600" dirty="0" err="1"/>
              <a:t>refc</a:t>
            </a:r>
            <a:r>
              <a:rPr lang="ko-KR" altLang="en-US" sz="1600" dirty="0"/>
              <a:t>는 </a:t>
            </a:r>
            <a:r>
              <a:rPr lang="en-US" altLang="ko-KR" sz="1600" dirty="0"/>
              <a:t>circle</a:t>
            </a:r>
            <a:r>
              <a:rPr lang="ko-KR" altLang="en-US" sz="1600" dirty="0"/>
              <a:t>에 대한 별명</a:t>
            </a:r>
          </a:p>
        </p:txBody>
      </p:sp>
    </p:spTree>
    <p:extLst>
      <p:ext uri="{BB962C8B-B14F-4D97-AF65-F5344CB8AC3E}">
        <p14:creationId xmlns:p14="http://schemas.microsoft.com/office/powerpoint/2010/main" val="12223074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51584" y="44624"/>
            <a:ext cx="6120680" cy="576064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포인터 기초 지식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A46D0440-ADC7-4EA3-816B-4970B3DF4AF2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1559496" y="1124744"/>
            <a:ext cx="9505056" cy="3240360"/>
          </a:xfrm>
        </p:spPr>
        <p:txBody>
          <a:bodyPr/>
          <a:lstStyle/>
          <a:p>
            <a:pPr>
              <a:lnSpc>
                <a:spcPts val="2500"/>
              </a:lnSpc>
              <a:spcBef>
                <a:spcPts val="0"/>
              </a:spcBef>
            </a:pP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포인터를 사용하는 이유</a:t>
            </a:r>
            <a:endParaRPr lang="en-US" altLang="ko-KR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1">
              <a:lnSpc>
                <a:spcPts val="2500"/>
              </a:lnSpc>
              <a:spcBef>
                <a:spcPts val="0"/>
              </a:spcBef>
            </a:pP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포인터를 사용함으로써 복사본을 만들지 않고 주소만 알려 줌으로서 메모리를 절약할 수 있고 처리시간을 단축할 수 있다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. </a:t>
            </a:r>
          </a:p>
          <a:p>
            <a:pPr lvl="1">
              <a:lnSpc>
                <a:spcPts val="2500"/>
              </a:lnSpc>
              <a:spcBef>
                <a:spcPts val="0"/>
              </a:spcBef>
            </a:pP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메모리가 한정적이거나 처리시간이 중요한 시스템에서 사용</a:t>
            </a:r>
            <a:endParaRPr lang="en-US" altLang="ko-KR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1">
              <a:lnSpc>
                <a:spcPts val="2500"/>
              </a:lnSpc>
              <a:spcBef>
                <a:spcPts val="0"/>
              </a:spcBef>
            </a:pPr>
            <a:endParaRPr lang="en-US" altLang="ko-KR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>
              <a:lnSpc>
                <a:spcPts val="2500"/>
              </a:lnSpc>
              <a:spcBef>
                <a:spcPts val="0"/>
              </a:spcBef>
            </a:pP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포인터와 레퍼런스</a:t>
            </a:r>
            <a:endParaRPr lang="ko-KR" altLang="en-US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D605B0-4B90-4ED6-B195-27C4558BC6F1}"/>
              </a:ext>
            </a:extLst>
          </p:cNvPr>
          <p:cNvSpPr txBox="1"/>
          <p:nvPr/>
        </p:nvSpPr>
        <p:spPr>
          <a:xfrm>
            <a:off x="1919536" y="3573016"/>
            <a:ext cx="4248472" cy="203132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dirty="0"/>
              <a:t>#include &lt;iostream&gt;</a:t>
            </a:r>
          </a:p>
          <a:p>
            <a:r>
              <a:rPr lang="en-US" altLang="ko-KR" dirty="0"/>
              <a:t>using namespace std;</a:t>
            </a:r>
          </a:p>
          <a:p>
            <a:endParaRPr lang="en-US" altLang="ko-KR" dirty="0"/>
          </a:p>
          <a:p>
            <a:r>
              <a:rPr lang="en-US" altLang="ko-KR" dirty="0"/>
              <a:t>int main() {</a:t>
            </a:r>
          </a:p>
          <a:p>
            <a:r>
              <a:rPr lang="en-US" altLang="ko-KR" dirty="0"/>
              <a:t>    int a = 10;</a:t>
            </a:r>
          </a:p>
          <a:p>
            <a:r>
              <a:rPr lang="en-US" altLang="ko-KR" dirty="0"/>
              <a:t>    int *pa = &amp;a;</a:t>
            </a:r>
          </a:p>
          <a:p>
            <a:r>
              <a:rPr lang="ko-KR" altLang="en-US" dirty="0"/>
              <a:t>    </a:t>
            </a:r>
            <a:r>
              <a:rPr lang="en-US" altLang="ko-KR" dirty="0" err="1"/>
              <a:t>cout</a:t>
            </a:r>
            <a:r>
              <a:rPr lang="en-US" altLang="ko-KR" dirty="0"/>
              <a:t> &lt;&lt; a &lt;&lt; “,” &lt;&lt; *pa &lt;&lt; </a:t>
            </a:r>
            <a:r>
              <a:rPr lang="en-US" altLang="ko-KR" dirty="0" err="1"/>
              <a:t>endl</a:t>
            </a:r>
            <a:r>
              <a:rPr lang="en-US" altLang="ko-KR" dirty="0"/>
              <a:t>;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46FAAB1-802B-463D-9C9A-32BE14D5BC8E}"/>
              </a:ext>
            </a:extLst>
          </p:cNvPr>
          <p:cNvSpPr txBox="1"/>
          <p:nvPr/>
        </p:nvSpPr>
        <p:spPr>
          <a:xfrm>
            <a:off x="3287688" y="5661248"/>
            <a:ext cx="10801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FF0000"/>
                </a:solidFill>
              </a:rPr>
              <a:t>포인터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B90986-22B2-4407-B0B4-FE89E921340D}"/>
              </a:ext>
            </a:extLst>
          </p:cNvPr>
          <p:cNvSpPr txBox="1"/>
          <p:nvPr/>
        </p:nvSpPr>
        <p:spPr>
          <a:xfrm>
            <a:off x="6312024" y="3573016"/>
            <a:ext cx="4248472" cy="203132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dirty="0"/>
              <a:t>#include &lt;iostream&gt;</a:t>
            </a:r>
          </a:p>
          <a:p>
            <a:r>
              <a:rPr lang="en-US" altLang="ko-KR" dirty="0"/>
              <a:t>using namespace std;</a:t>
            </a:r>
          </a:p>
          <a:p>
            <a:endParaRPr lang="en-US" altLang="ko-KR" dirty="0"/>
          </a:p>
          <a:p>
            <a:r>
              <a:rPr lang="en-US" altLang="ko-KR" dirty="0"/>
              <a:t>int main() {</a:t>
            </a:r>
          </a:p>
          <a:p>
            <a:r>
              <a:rPr lang="en-US" altLang="ko-KR" dirty="0"/>
              <a:t>    int a = 10;</a:t>
            </a:r>
          </a:p>
          <a:p>
            <a:r>
              <a:rPr lang="en-US" altLang="ko-KR" dirty="0"/>
              <a:t>    int &amp;ra = a;</a:t>
            </a:r>
          </a:p>
          <a:p>
            <a:r>
              <a:rPr lang="ko-KR" altLang="en-US" dirty="0"/>
              <a:t>    </a:t>
            </a:r>
            <a:r>
              <a:rPr lang="en-US" altLang="ko-KR" dirty="0" err="1"/>
              <a:t>cout</a:t>
            </a:r>
            <a:r>
              <a:rPr lang="en-US" altLang="ko-KR" dirty="0"/>
              <a:t> &lt;&lt; a &lt;&lt; “,” &lt;&lt; ra &lt;&lt; </a:t>
            </a:r>
            <a:r>
              <a:rPr lang="en-US" altLang="ko-KR" dirty="0" err="1"/>
              <a:t>endl</a:t>
            </a:r>
            <a:r>
              <a:rPr lang="en-US" altLang="ko-KR" dirty="0"/>
              <a:t>;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CB667D-3259-4579-A913-D2C728C334B7}"/>
              </a:ext>
            </a:extLst>
          </p:cNvPr>
          <p:cNvSpPr txBox="1"/>
          <p:nvPr/>
        </p:nvSpPr>
        <p:spPr>
          <a:xfrm>
            <a:off x="7752184" y="5661248"/>
            <a:ext cx="10801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FF0000"/>
                </a:solidFill>
              </a:rPr>
              <a:t>레퍼런스</a:t>
            </a:r>
          </a:p>
        </p:txBody>
      </p:sp>
    </p:spTree>
    <p:extLst>
      <p:ext uri="{BB962C8B-B14F-4D97-AF65-F5344CB8AC3E}">
        <p14:creationId xmlns:p14="http://schemas.microsoft.com/office/powerpoint/2010/main" val="8883477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참조 변수 선언 및 사용 사례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2381039" y="2132857"/>
            <a:ext cx="2298187" cy="95410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fontAlgn="base" latinLnBrk="0"/>
            <a:r>
              <a:rPr lang="en-US" altLang="ko-KR" sz="1400" dirty="0" err="1"/>
              <a:t>int</a:t>
            </a:r>
            <a:r>
              <a:rPr lang="en-US" altLang="ko-KR" sz="1400" dirty="0"/>
              <a:t> n = 2;</a:t>
            </a:r>
            <a:endParaRPr lang="ko-KR" altLang="en-US" sz="1400" dirty="0"/>
          </a:p>
          <a:p>
            <a:pPr fontAlgn="base" latinLnBrk="0"/>
            <a:r>
              <a:rPr lang="en-US" altLang="ko-KR" sz="1400" dirty="0" err="1"/>
              <a:t>int</a:t>
            </a:r>
            <a:r>
              <a:rPr lang="en-US" altLang="ko-KR" sz="1400" dirty="0"/>
              <a:t> &amp;</a:t>
            </a:r>
            <a:r>
              <a:rPr lang="en-US" altLang="ko-KR" sz="1400" dirty="0" err="1"/>
              <a:t>refn</a:t>
            </a:r>
            <a:r>
              <a:rPr lang="en-US" altLang="ko-KR" sz="1400" dirty="0"/>
              <a:t> =n;</a:t>
            </a:r>
          </a:p>
          <a:p>
            <a:pPr fontAlgn="base" latinLnBrk="0"/>
            <a:endParaRPr lang="en-US" altLang="ko-KR" sz="1400" dirty="0"/>
          </a:p>
          <a:p>
            <a:pPr fontAlgn="base" latinLnBrk="0"/>
            <a:r>
              <a:rPr lang="en-US" altLang="ko-KR" sz="1400" dirty="0" err="1"/>
              <a:t>refn</a:t>
            </a:r>
            <a:r>
              <a:rPr lang="en-US" altLang="ko-KR" sz="1400" dirty="0"/>
              <a:t> = 3;</a:t>
            </a:r>
            <a:endParaRPr lang="ko-KR" altLang="en-US" sz="1400" dirty="0"/>
          </a:p>
        </p:txBody>
      </p:sp>
      <p:sp>
        <p:nvSpPr>
          <p:cNvPr id="6" name="TextBox 5"/>
          <p:cNvSpPr txBox="1"/>
          <p:nvPr/>
        </p:nvSpPr>
        <p:spPr>
          <a:xfrm>
            <a:off x="5417759" y="2217012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n</a:t>
            </a:r>
            <a:endParaRPr lang="ko-KR" altLang="en-US" sz="1400" dirty="0"/>
          </a:p>
        </p:txBody>
      </p:sp>
      <p:sp>
        <p:nvSpPr>
          <p:cNvPr id="7" name="직사각형 6"/>
          <p:cNvSpPr/>
          <p:nvPr/>
        </p:nvSpPr>
        <p:spPr>
          <a:xfrm>
            <a:off x="5723602" y="2209939"/>
            <a:ext cx="1040057" cy="3693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2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324581" y="2156043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3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282667" y="2718236"/>
            <a:ext cx="5027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dirty="0" err="1">
                <a:solidFill>
                  <a:schemeClr val="accent2">
                    <a:lumMod val="50000"/>
                  </a:schemeClr>
                </a:solidFill>
              </a:rPr>
              <a:t>refn</a:t>
            </a:r>
            <a:endParaRPr lang="ko-KR" altLang="en-US" sz="14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2" name="자유형 11"/>
          <p:cNvSpPr/>
          <p:nvPr/>
        </p:nvSpPr>
        <p:spPr>
          <a:xfrm>
            <a:off x="5582874" y="2510110"/>
            <a:ext cx="227663" cy="409433"/>
          </a:xfrm>
          <a:custGeom>
            <a:avLst/>
            <a:gdLst>
              <a:gd name="connsiteX0" fmla="*/ 152429 w 227663"/>
              <a:gd name="connsiteY0" fmla="*/ 409433 h 409433"/>
              <a:gd name="connsiteX1" fmla="*/ 220668 w 227663"/>
              <a:gd name="connsiteY1" fmla="*/ 259307 h 409433"/>
              <a:gd name="connsiteX2" fmla="*/ 2304 w 227663"/>
              <a:gd name="connsiteY2" fmla="*/ 163773 h 409433"/>
              <a:gd name="connsiteX3" fmla="*/ 125133 w 227663"/>
              <a:gd name="connsiteY3" fmla="*/ 0 h 4094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7663" h="409433">
                <a:moveTo>
                  <a:pt x="152429" y="409433"/>
                </a:moveTo>
                <a:cubicBezTo>
                  <a:pt x="199059" y="354841"/>
                  <a:pt x="245689" y="300250"/>
                  <a:pt x="220668" y="259307"/>
                </a:cubicBezTo>
                <a:cubicBezTo>
                  <a:pt x="195647" y="218364"/>
                  <a:pt x="18226" y="206991"/>
                  <a:pt x="2304" y="163773"/>
                </a:cubicBezTo>
                <a:cubicBezTo>
                  <a:pt x="-13619" y="120555"/>
                  <a:pt x="55757" y="60277"/>
                  <a:pt x="125133" y="0"/>
                </a:cubicBezTo>
              </a:path>
            </a:pathLst>
          </a:custGeom>
          <a:noFill/>
          <a:ln w="127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13" name="모서리가 둥근 사각형 설명선 12"/>
          <p:cNvSpPr/>
          <p:nvPr/>
        </p:nvSpPr>
        <p:spPr>
          <a:xfrm>
            <a:off x="6966559" y="2714825"/>
            <a:ext cx="1482308" cy="368728"/>
          </a:xfrm>
          <a:prstGeom prst="wedgeRoundRectCallout">
            <a:avLst>
              <a:gd name="adj1" fmla="val -123877"/>
              <a:gd name="adj2" fmla="val 23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err="1">
                <a:solidFill>
                  <a:schemeClr val="tx1"/>
                </a:solidFill>
              </a:rPr>
              <a:t>refn</a:t>
            </a:r>
            <a:r>
              <a:rPr lang="ko-KR" altLang="en-US" sz="1000" dirty="0">
                <a:solidFill>
                  <a:schemeClr val="tx1"/>
                </a:solidFill>
              </a:rPr>
              <a:t>는 </a:t>
            </a:r>
            <a:r>
              <a:rPr lang="en-US" altLang="ko-KR" sz="1000" dirty="0">
                <a:solidFill>
                  <a:schemeClr val="tx1"/>
                </a:solidFill>
              </a:rPr>
              <a:t>n</a:t>
            </a:r>
            <a:r>
              <a:rPr lang="ko-KR" altLang="en-US" sz="1000" dirty="0">
                <a:solidFill>
                  <a:schemeClr val="tx1"/>
                </a:solidFill>
              </a:rPr>
              <a:t>에 대한 별명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2381039" y="3741040"/>
            <a:ext cx="2298186" cy="95410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fontAlgn="base" latinLnBrk="0"/>
            <a:r>
              <a:rPr lang="en-US" altLang="ko-KR" sz="1400" dirty="0"/>
              <a:t>Circle </a:t>
            </a:r>
            <a:r>
              <a:rPr lang="en-US" altLang="ko-KR" sz="1400" dirty="0" err="1"/>
              <a:t>circle</a:t>
            </a:r>
            <a:r>
              <a:rPr lang="en-US" altLang="ko-KR" sz="1400" dirty="0"/>
              <a:t>;</a:t>
            </a:r>
          </a:p>
          <a:p>
            <a:pPr fontAlgn="base" latinLnBrk="0"/>
            <a:r>
              <a:rPr lang="en-US" altLang="ko-KR" sz="1400" dirty="0"/>
              <a:t>Circle &amp;</a:t>
            </a:r>
            <a:r>
              <a:rPr lang="en-US" altLang="ko-KR" sz="1400" dirty="0" err="1"/>
              <a:t>refc</a:t>
            </a:r>
            <a:r>
              <a:rPr lang="en-US" altLang="ko-KR" sz="1400" dirty="0"/>
              <a:t> = circle;</a:t>
            </a:r>
          </a:p>
          <a:p>
            <a:pPr fontAlgn="base" latinLnBrk="0"/>
            <a:endParaRPr lang="en-US" altLang="ko-KR" sz="1400" dirty="0"/>
          </a:p>
          <a:p>
            <a:pPr fontAlgn="base" latinLnBrk="0"/>
            <a:r>
              <a:rPr lang="en-US" altLang="ko-KR" sz="1400" dirty="0" err="1"/>
              <a:t>refc.setRadius</a:t>
            </a:r>
            <a:r>
              <a:rPr lang="en-US" altLang="ko-KR" sz="1400" dirty="0"/>
              <a:t>(30);</a:t>
            </a:r>
            <a:endParaRPr lang="ko-KR" altLang="en-US" sz="1400" dirty="0"/>
          </a:p>
        </p:txBody>
      </p:sp>
      <p:sp>
        <p:nvSpPr>
          <p:cNvPr id="16" name="TextBox 15"/>
          <p:cNvSpPr txBox="1"/>
          <p:nvPr/>
        </p:nvSpPr>
        <p:spPr>
          <a:xfrm>
            <a:off x="5183281" y="3858883"/>
            <a:ext cx="6020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circle</a:t>
            </a:r>
            <a:endParaRPr lang="ko-KR" altLang="en-US" sz="1400" dirty="0"/>
          </a:p>
        </p:txBody>
      </p:sp>
      <p:sp>
        <p:nvSpPr>
          <p:cNvPr id="19" name="직사각형 18"/>
          <p:cNvSpPr/>
          <p:nvPr/>
        </p:nvSpPr>
        <p:spPr>
          <a:xfrm>
            <a:off x="5320457" y="4301418"/>
            <a:ext cx="48346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dirty="0" err="1">
                <a:solidFill>
                  <a:schemeClr val="accent2">
                    <a:lumMod val="50000"/>
                  </a:schemeClr>
                </a:solidFill>
              </a:rPr>
              <a:t>refc</a:t>
            </a:r>
            <a:endParaRPr lang="ko-KR" altLang="en-US" sz="14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20" name="자유형 19"/>
          <p:cNvSpPr/>
          <p:nvPr/>
        </p:nvSpPr>
        <p:spPr>
          <a:xfrm>
            <a:off x="5582874" y="4093292"/>
            <a:ext cx="227663" cy="409433"/>
          </a:xfrm>
          <a:custGeom>
            <a:avLst/>
            <a:gdLst>
              <a:gd name="connsiteX0" fmla="*/ 152429 w 227663"/>
              <a:gd name="connsiteY0" fmla="*/ 409433 h 409433"/>
              <a:gd name="connsiteX1" fmla="*/ 220668 w 227663"/>
              <a:gd name="connsiteY1" fmla="*/ 259307 h 409433"/>
              <a:gd name="connsiteX2" fmla="*/ 2304 w 227663"/>
              <a:gd name="connsiteY2" fmla="*/ 163773 h 409433"/>
              <a:gd name="connsiteX3" fmla="*/ 125133 w 227663"/>
              <a:gd name="connsiteY3" fmla="*/ 0 h 4094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7663" h="409433">
                <a:moveTo>
                  <a:pt x="152429" y="409433"/>
                </a:moveTo>
                <a:cubicBezTo>
                  <a:pt x="199059" y="354841"/>
                  <a:pt x="245689" y="300250"/>
                  <a:pt x="220668" y="259307"/>
                </a:cubicBezTo>
                <a:cubicBezTo>
                  <a:pt x="195647" y="218364"/>
                  <a:pt x="18226" y="206991"/>
                  <a:pt x="2304" y="163773"/>
                </a:cubicBezTo>
                <a:cubicBezTo>
                  <a:pt x="-13619" y="120555"/>
                  <a:pt x="55757" y="60277"/>
                  <a:pt x="125133" y="0"/>
                </a:cubicBezTo>
              </a:path>
            </a:pathLst>
          </a:custGeom>
          <a:noFill/>
          <a:ln w="127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21" name="모서리가 둥근 사각형 설명선 20"/>
          <p:cNvSpPr/>
          <p:nvPr/>
        </p:nvSpPr>
        <p:spPr>
          <a:xfrm>
            <a:off x="6989380" y="4345352"/>
            <a:ext cx="2017541" cy="314744"/>
          </a:xfrm>
          <a:prstGeom prst="wedgeRoundRectCallout">
            <a:avLst>
              <a:gd name="adj1" fmla="val -105516"/>
              <a:gd name="adj2" fmla="val -1320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err="1">
                <a:solidFill>
                  <a:schemeClr val="tx1"/>
                </a:solidFill>
              </a:rPr>
              <a:t>refc</a:t>
            </a:r>
            <a:r>
              <a:rPr lang="ko-KR" altLang="en-US" sz="1000" dirty="0">
                <a:solidFill>
                  <a:schemeClr val="tx1"/>
                </a:solidFill>
              </a:rPr>
              <a:t>는 </a:t>
            </a:r>
            <a:r>
              <a:rPr lang="en-US" altLang="ko-KR" sz="1000" dirty="0">
                <a:solidFill>
                  <a:schemeClr val="tx1"/>
                </a:solidFill>
              </a:rPr>
              <a:t>circle </a:t>
            </a:r>
            <a:r>
              <a:rPr lang="ko-KR" altLang="en-US" sz="1000" dirty="0">
                <a:solidFill>
                  <a:schemeClr val="tx1"/>
                </a:solidFill>
              </a:rPr>
              <a:t>객체에 대한 별명</a:t>
            </a:r>
          </a:p>
        </p:txBody>
      </p:sp>
      <p:grpSp>
        <p:nvGrpSpPr>
          <p:cNvPr id="25" name="그룹 24"/>
          <p:cNvGrpSpPr/>
          <p:nvPr/>
        </p:nvGrpSpPr>
        <p:grpSpPr>
          <a:xfrm>
            <a:off x="5727237" y="3812227"/>
            <a:ext cx="1789819" cy="409499"/>
            <a:chOff x="2817067" y="4351369"/>
            <a:chExt cx="960381" cy="292856"/>
          </a:xfrm>
        </p:grpSpPr>
        <p:sp>
          <p:nvSpPr>
            <p:cNvPr id="27" name="모서리가 둥근 직사각형 26"/>
            <p:cNvSpPr/>
            <p:nvPr/>
          </p:nvSpPr>
          <p:spPr>
            <a:xfrm>
              <a:off x="2817067" y="4351369"/>
              <a:ext cx="960381" cy="292856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400" dirty="0">
                  <a:solidFill>
                    <a:schemeClr val="tx1"/>
                  </a:solidFill>
                </a:rPr>
                <a:t>radius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3302592" y="4404656"/>
              <a:ext cx="358942" cy="176981"/>
            </a:xfrm>
            <a:prstGeom prst="rect">
              <a:avLst/>
            </a:prstGeom>
            <a:solidFill>
              <a:schemeClr val="bg1"/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</a:rPr>
                <a:t>1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6966559" y="3820103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30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29" name="곱셈 기호 28"/>
          <p:cNvSpPr/>
          <p:nvPr/>
        </p:nvSpPr>
        <p:spPr>
          <a:xfrm>
            <a:off x="6090240" y="2307657"/>
            <a:ext cx="306779" cy="271613"/>
          </a:xfrm>
          <a:prstGeom prst="mathMultiply">
            <a:avLst>
              <a:gd name="adj1" fmla="val 477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30" name="곱셈 기호 29"/>
          <p:cNvSpPr/>
          <p:nvPr/>
        </p:nvSpPr>
        <p:spPr>
          <a:xfrm>
            <a:off x="6794601" y="3886738"/>
            <a:ext cx="306779" cy="271613"/>
          </a:xfrm>
          <a:prstGeom prst="mathMultiply">
            <a:avLst>
              <a:gd name="adj1" fmla="val 477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22" name="모서리가 둥근 사각형 설명선 21"/>
          <p:cNvSpPr/>
          <p:nvPr/>
        </p:nvSpPr>
        <p:spPr>
          <a:xfrm>
            <a:off x="2639617" y="4812496"/>
            <a:ext cx="2304256" cy="314744"/>
          </a:xfrm>
          <a:prstGeom prst="wedgeRoundRectCallout">
            <a:avLst>
              <a:gd name="adj1" fmla="val -43383"/>
              <a:gd name="adj2" fmla="val -10894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err="1">
                <a:solidFill>
                  <a:schemeClr val="tx1"/>
                </a:solidFill>
              </a:rPr>
              <a:t>refc</a:t>
            </a:r>
            <a:r>
              <a:rPr lang="en-US" altLang="ko-KR" sz="1000" dirty="0">
                <a:solidFill>
                  <a:schemeClr val="tx1"/>
                </a:solidFill>
              </a:rPr>
              <a:t>-&gt;</a:t>
            </a:r>
            <a:r>
              <a:rPr lang="en-US" altLang="ko-KR" sz="1000" dirty="0" err="1">
                <a:solidFill>
                  <a:schemeClr val="tx1"/>
                </a:solidFill>
              </a:rPr>
              <a:t>setRadius</a:t>
            </a:r>
            <a:r>
              <a:rPr lang="en-US" altLang="ko-KR" sz="1000" dirty="0">
                <a:solidFill>
                  <a:schemeClr val="tx1"/>
                </a:solidFill>
              </a:rPr>
              <a:t>(30);</a:t>
            </a:r>
            <a:r>
              <a:rPr lang="ko-KR" altLang="en-US" sz="1000" dirty="0">
                <a:solidFill>
                  <a:schemeClr val="tx1"/>
                </a:solidFill>
              </a:rPr>
              <a:t>으로 하면 안 됨</a:t>
            </a:r>
          </a:p>
        </p:txBody>
      </p:sp>
    </p:spTree>
    <p:extLst>
      <p:ext uri="{BB962C8B-B14F-4D97-AF65-F5344CB8AC3E}">
        <p14:creationId xmlns:p14="http://schemas.microsoft.com/office/powerpoint/2010/main" val="9862941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" name="그룹 96"/>
          <p:cNvGrpSpPr/>
          <p:nvPr/>
        </p:nvGrpSpPr>
        <p:grpSpPr>
          <a:xfrm>
            <a:off x="6320001" y="2445820"/>
            <a:ext cx="970143" cy="695149"/>
            <a:chOff x="2709055" y="2194369"/>
            <a:chExt cx="1226340" cy="695149"/>
          </a:xfrm>
          <a:solidFill>
            <a:schemeClr val="bg1"/>
          </a:solidFill>
        </p:grpSpPr>
        <p:sp>
          <p:nvSpPr>
            <p:cNvPr id="98" name="직사각형 97"/>
            <p:cNvSpPr/>
            <p:nvPr/>
          </p:nvSpPr>
          <p:spPr>
            <a:xfrm>
              <a:off x="2709055" y="2229560"/>
              <a:ext cx="1224136" cy="659958"/>
            </a:xfrm>
            <a:prstGeom prst="rect">
              <a:avLst/>
            </a:prstGeom>
            <a:grp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9" name="직사각형 98"/>
            <p:cNvSpPr/>
            <p:nvPr/>
          </p:nvSpPr>
          <p:spPr>
            <a:xfrm>
              <a:off x="2724560" y="2194369"/>
              <a:ext cx="1210835" cy="825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1" name="그룹 90"/>
          <p:cNvGrpSpPr/>
          <p:nvPr/>
        </p:nvGrpSpPr>
        <p:grpSpPr>
          <a:xfrm>
            <a:off x="7760161" y="2467832"/>
            <a:ext cx="970143" cy="695149"/>
            <a:chOff x="2709055" y="2194369"/>
            <a:chExt cx="1226340" cy="695149"/>
          </a:xfrm>
          <a:solidFill>
            <a:schemeClr val="bg1"/>
          </a:solidFill>
        </p:grpSpPr>
        <p:sp>
          <p:nvSpPr>
            <p:cNvPr id="92" name="직사각형 91"/>
            <p:cNvSpPr/>
            <p:nvPr/>
          </p:nvSpPr>
          <p:spPr>
            <a:xfrm>
              <a:off x="2709055" y="2229560"/>
              <a:ext cx="1224136" cy="659958"/>
            </a:xfrm>
            <a:prstGeom prst="rect">
              <a:avLst/>
            </a:prstGeom>
            <a:grp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직사각형 92"/>
            <p:cNvSpPr/>
            <p:nvPr/>
          </p:nvSpPr>
          <p:spPr>
            <a:xfrm>
              <a:off x="2724560" y="2194369"/>
              <a:ext cx="1210835" cy="825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8" name="그룹 87"/>
          <p:cNvGrpSpPr/>
          <p:nvPr/>
        </p:nvGrpSpPr>
        <p:grpSpPr>
          <a:xfrm>
            <a:off x="9200321" y="3717033"/>
            <a:ext cx="970142" cy="695149"/>
            <a:chOff x="2709055" y="2194369"/>
            <a:chExt cx="1226339" cy="695149"/>
          </a:xfrm>
          <a:solidFill>
            <a:schemeClr val="bg1"/>
          </a:solidFill>
        </p:grpSpPr>
        <p:sp>
          <p:nvSpPr>
            <p:cNvPr id="89" name="직사각형 88"/>
            <p:cNvSpPr/>
            <p:nvPr/>
          </p:nvSpPr>
          <p:spPr>
            <a:xfrm>
              <a:off x="2709055" y="2229560"/>
              <a:ext cx="1224136" cy="659958"/>
            </a:xfrm>
            <a:prstGeom prst="rect">
              <a:avLst/>
            </a:prstGeom>
            <a:grp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직사각형 89"/>
            <p:cNvSpPr/>
            <p:nvPr/>
          </p:nvSpPr>
          <p:spPr>
            <a:xfrm>
              <a:off x="2724559" y="2194369"/>
              <a:ext cx="1210835" cy="825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5" name="그룹 84"/>
          <p:cNvGrpSpPr/>
          <p:nvPr/>
        </p:nvGrpSpPr>
        <p:grpSpPr>
          <a:xfrm>
            <a:off x="7760161" y="3717033"/>
            <a:ext cx="970142" cy="695149"/>
            <a:chOff x="2709055" y="2194369"/>
            <a:chExt cx="1226339" cy="695149"/>
          </a:xfrm>
          <a:solidFill>
            <a:schemeClr val="bg1"/>
          </a:solidFill>
        </p:grpSpPr>
        <p:sp>
          <p:nvSpPr>
            <p:cNvPr id="86" name="직사각형 85"/>
            <p:cNvSpPr/>
            <p:nvPr/>
          </p:nvSpPr>
          <p:spPr>
            <a:xfrm>
              <a:off x="2709055" y="2229560"/>
              <a:ext cx="1224136" cy="659958"/>
            </a:xfrm>
            <a:prstGeom prst="rect">
              <a:avLst/>
            </a:prstGeom>
            <a:grp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직사각형 86"/>
            <p:cNvSpPr/>
            <p:nvPr/>
          </p:nvSpPr>
          <p:spPr>
            <a:xfrm>
              <a:off x="2724559" y="2194369"/>
              <a:ext cx="1210835" cy="825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2" name="그룹 81"/>
          <p:cNvGrpSpPr/>
          <p:nvPr/>
        </p:nvGrpSpPr>
        <p:grpSpPr>
          <a:xfrm>
            <a:off x="6320001" y="3717033"/>
            <a:ext cx="970142" cy="695149"/>
            <a:chOff x="2709055" y="2194369"/>
            <a:chExt cx="1226339" cy="695149"/>
          </a:xfrm>
          <a:solidFill>
            <a:schemeClr val="bg1"/>
          </a:solidFill>
        </p:grpSpPr>
        <p:sp>
          <p:nvSpPr>
            <p:cNvPr id="83" name="직사각형 82"/>
            <p:cNvSpPr/>
            <p:nvPr/>
          </p:nvSpPr>
          <p:spPr>
            <a:xfrm>
              <a:off x="2709055" y="2229560"/>
              <a:ext cx="1224136" cy="659958"/>
            </a:xfrm>
            <a:prstGeom prst="rect">
              <a:avLst/>
            </a:prstGeom>
            <a:grp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" name="직사각형 83"/>
            <p:cNvSpPr/>
            <p:nvPr/>
          </p:nvSpPr>
          <p:spPr>
            <a:xfrm>
              <a:off x="2724559" y="2194369"/>
              <a:ext cx="1210835" cy="825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4" name="그룹 63"/>
          <p:cNvGrpSpPr/>
          <p:nvPr/>
        </p:nvGrpSpPr>
        <p:grpSpPr>
          <a:xfrm>
            <a:off x="4802227" y="3719791"/>
            <a:ext cx="970142" cy="695149"/>
            <a:chOff x="2709055" y="2194369"/>
            <a:chExt cx="1226339" cy="695149"/>
          </a:xfrm>
          <a:solidFill>
            <a:schemeClr val="bg1"/>
          </a:solidFill>
        </p:grpSpPr>
        <p:sp>
          <p:nvSpPr>
            <p:cNvPr id="65" name="직사각형 64"/>
            <p:cNvSpPr/>
            <p:nvPr/>
          </p:nvSpPr>
          <p:spPr>
            <a:xfrm>
              <a:off x="2709055" y="2229560"/>
              <a:ext cx="1224136" cy="659958"/>
            </a:xfrm>
            <a:prstGeom prst="rect">
              <a:avLst/>
            </a:prstGeom>
            <a:grp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직사각형 65"/>
            <p:cNvSpPr/>
            <p:nvPr/>
          </p:nvSpPr>
          <p:spPr>
            <a:xfrm>
              <a:off x="2724559" y="2194369"/>
              <a:ext cx="1210835" cy="825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참조에 의한 호출 사례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954127" y="1872603"/>
            <a:ext cx="2169120" cy="304698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pPr defTabSz="180000"/>
            <a:r>
              <a:rPr lang="en-US" altLang="ko-KR" sz="1200" dirty="0"/>
              <a:t>#include &lt;</a:t>
            </a:r>
            <a:r>
              <a:rPr lang="en-US" altLang="ko-KR" sz="1200" dirty="0" err="1"/>
              <a:t>iostream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using namespace </a:t>
            </a:r>
            <a:r>
              <a:rPr lang="en-US" altLang="ko-KR" sz="1200" dirty="0" err="1"/>
              <a:t>std</a:t>
            </a:r>
            <a:r>
              <a:rPr lang="en-US" altLang="ko-KR" sz="1200" dirty="0"/>
              <a:t>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b="1" dirty="0"/>
              <a:t>void swap(</a:t>
            </a:r>
            <a:r>
              <a:rPr lang="en-US" altLang="ko-KR" sz="1200" b="1" dirty="0" err="1">
                <a:solidFill>
                  <a:srgbClr val="FF0000"/>
                </a:solidFill>
              </a:rPr>
              <a:t>int</a:t>
            </a:r>
            <a:r>
              <a:rPr lang="en-US" altLang="ko-KR" sz="1200" b="1" dirty="0">
                <a:solidFill>
                  <a:srgbClr val="FF0000"/>
                </a:solidFill>
              </a:rPr>
              <a:t> &amp;a, </a:t>
            </a:r>
            <a:r>
              <a:rPr lang="en-US" altLang="ko-KR" sz="1200" b="1" dirty="0" err="1">
                <a:solidFill>
                  <a:srgbClr val="FF0000"/>
                </a:solidFill>
              </a:rPr>
              <a:t>int</a:t>
            </a:r>
            <a:r>
              <a:rPr lang="en-US" altLang="ko-KR" sz="1200" b="1" dirty="0">
                <a:solidFill>
                  <a:srgbClr val="FF0000"/>
                </a:solidFill>
              </a:rPr>
              <a:t> &amp;b</a:t>
            </a:r>
            <a:r>
              <a:rPr lang="en-US" altLang="ko-KR" sz="1200" b="1" dirty="0"/>
              <a:t>)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tmp</a:t>
            </a:r>
            <a:r>
              <a:rPr lang="en-US" altLang="ko-KR" sz="1200" dirty="0"/>
              <a:t>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tmp</a:t>
            </a:r>
            <a:r>
              <a:rPr lang="en-US" altLang="ko-KR" sz="1200" dirty="0"/>
              <a:t> = a;</a:t>
            </a:r>
          </a:p>
          <a:p>
            <a:pPr defTabSz="180000"/>
            <a:r>
              <a:rPr lang="en-US" altLang="ko-KR" sz="1200" dirty="0"/>
              <a:t>	a = b;</a:t>
            </a:r>
          </a:p>
          <a:p>
            <a:pPr defTabSz="180000"/>
            <a:r>
              <a:rPr lang="en-US" altLang="ko-KR" sz="1200" dirty="0"/>
              <a:t>	b = </a:t>
            </a:r>
            <a:r>
              <a:rPr lang="en-US" altLang="ko-KR" sz="1200" dirty="0" err="1"/>
              <a:t>tmp</a:t>
            </a:r>
            <a:r>
              <a:rPr lang="en-US" altLang="ko-KR" sz="1200" dirty="0"/>
              <a:t>;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 err="1"/>
              <a:t>int</a:t>
            </a:r>
            <a:r>
              <a:rPr lang="en-US" altLang="ko-KR" sz="1200" dirty="0"/>
              <a:t> main() {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m=2, n=9;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/>
              <a:t>swap(</a:t>
            </a:r>
            <a:r>
              <a:rPr lang="en-US" altLang="ko-KR" sz="1200" b="1" dirty="0">
                <a:solidFill>
                  <a:srgbClr val="FF0000"/>
                </a:solidFill>
              </a:rPr>
              <a:t>m, n</a:t>
            </a:r>
            <a:r>
              <a:rPr lang="en-US" altLang="ko-KR" sz="1200" b="1" dirty="0"/>
              <a:t>);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cout</a:t>
            </a:r>
            <a:r>
              <a:rPr lang="en-US" altLang="ko-KR" sz="1200" dirty="0"/>
              <a:t> &lt;&lt; m &lt;&lt; ‘ ‘ &lt;&lt; n;</a:t>
            </a:r>
          </a:p>
          <a:p>
            <a:pPr defTabSz="180000"/>
            <a:r>
              <a:rPr lang="en-US" altLang="ko-KR" sz="1200" dirty="0"/>
              <a:t>}</a:t>
            </a:r>
            <a:endParaRPr lang="ko-KR" altLang="en-US" sz="1200" dirty="0"/>
          </a:p>
        </p:txBody>
      </p:sp>
      <p:sp>
        <p:nvSpPr>
          <p:cNvPr id="7" name="TextBox 6"/>
          <p:cNvSpPr txBox="1"/>
          <p:nvPr/>
        </p:nvSpPr>
        <p:spPr>
          <a:xfrm>
            <a:off x="4843954" y="3796077"/>
            <a:ext cx="4802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m</a:t>
            </a:r>
            <a:endParaRPr lang="ko-KR" altLang="en-US" sz="1200" dirty="0"/>
          </a:p>
        </p:txBody>
      </p:sp>
      <p:sp>
        <p:nvSpPr>
          <p:cNvPr id="8" name="직사각형 7"/>
          <p:cNvSpPr/>
          <p:nvPr/>
        </p:nvSpPr>
        <p:spPr>
          <a:xfrm>
            <a:off x="5180365" y="3835512"/>
            <a:ext cx="442923" cy="198129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FF0000"/>
                </a:solidFill>
              </a:rPr>
              <a:t>2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845010" y="4086976"/>
            <a:ext cx="4802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n</a:t>
            </a:r>
            <a:endParaRPr lang="ko-KR" altLang="en-US" sz="1200" dirty="0"/>
          </a:p>
        </p:txBody>
      </p:sp>
      <p:sp>
        <p:nvSpPr>
          <p:cNvPr id="10" name="직사각형 9"/>
          <p:cNvSpPr/>
          <p:nvPr/>
        </p:nvSpPr>
        <p:spPr>
          <a:xfrm>
            <a:off x="5181027" y="4127071"/>
            <a:ext cx="442923" cy="198129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FF0000"/>
                </a:solidFill>
                <a:sym typeface="Wingdings"/>
              </a:rPr>
              <a:t>9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740770" y="4733561"/>
            <a:ext cx="13308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(1) swap() </a:t>
            </a:r>
            <a:r>
              <a:rPr lang="ko-KR" altLang="en-US" sz="1100" dirty="0"/>
              <a:t>호출 전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937140" y="4382567"/>
            <a:ext cx="84830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main() </a:t>
            </a:r>
            <a:r>
              <a:rPr lang="ko-KR" altLang="en-US" sz="1000" dirty="0" err="1"/>
              <a:t>스택</a:t>
            </a:r>
            <a:endParaRPr lang="ko-KR" altLang="en-US" sz="1000" dirty="0"/>
          </a:p>
        </p:txBody>
      </p:sp>
      <p:sp>
        <p:nvSpPr>
          <p:cNvPr id="13" name="TextBox 12"/>
          <p:cNvSpPr txBox="1"/>
          <p:nvPr/>
        </p:nvSpPr>
        <p:spPr>
          <a:xfrm>
            <a:off x="6134460" y="4732073"/>
            <a:ext cx="14718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(2) swap() </a:t>
            </a:r>
            <a:r>
              <a:rPr lang="ko-KR" altLang="en-US" sz="1100" dirty="0"/>
              <a:t>호출 직후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316535" y="3796077"/>
            <a:ext cx="4802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m</a:t>
            </a:r>
            <a:endParaRPr lang="ko-KR" altLang="en-US" sz="1200" dirty="0"/>
          </a:p>
        </p:txBody>
      </p:sp>
      <p:sp>
        <p:nvSpPr>
          <p:cNvPr id="16" name="직사각형 15"/>
          <p:cNvSpPr/>
          <p:nvPr/>
        </p:nvSpPr>
        <p:spPr>
          <a:xfrm>
            <a:off x="6652946" y="3835512"/>
            <a:ext cx="442923" cy="198129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317591" y="4086976"/>
            <a:ext cx="4802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n</a:t>
            </a:r>
            <a:endParaRPr lang="ko-KR" altLang="en-US" sz="1200" dirty="0"/>
          </a:p>
        </p:txBody>
      </p:sp>
      <p:sp>
        <p:nvSpPr>
          <p:cNvPr id="18" name="직사각형 17"/>
          <p:cNvSpPr/>
          <p:nvPr/>
        </p:nvSpPr>
        <p:spPr>
          <a:xfrm>
            <a:off x="6653608" y="4127071"/>
            <a:ext cx="442923" cy="198129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sym typeface="Wingdings"/>
              </a:rPr>
              <a:t>9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411166" y="4382567"/>
            <a:ext cx="84830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main() </a:t>
            </a:r>
            <a:r>
              <a:rPr lang="ko-KR" altLang="en-US" sz="1000" dirty="0" err="1"/>
              <a:t>스택</a:t>
            </a:r>
            <a:endParaRPr lang="ko-KR" altLang="en-US" sz="1000" dirty="0"/>
          </a:p>
        </p:txBody>
      </p:sp>
      <p:sp>
        <p:nvSpPr>
          <p:cNvPr id="21" name="TextBox 20"/>
          <p:cNvSpPr txBox="1"/>
          <p:nvPr/>
        </p:nvSpPr>
        <p:spPr>
          <a:xfrm>
            <a:off x="6327373" y="2566231"/>
            <a:ext cx="4802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a</a:t>
            </a:r>
            <a:endParaRPr lang="ko-KR" altLang="en-US" sz="1200" dirty="0"/>
          </a:p>
        </p:txBody>
      </p:sp>
      <p:sp>
        <p:nvSpPr>
          <p:cNvPr id="23" name="TextBox 22"/>
          <p:cNvSpPr txBox="1"/>
          <p:nvPr/>
        </p:nvSpPr>
        <p:spPr>
          <a:xfrm>
            <a:off x="6328429" y="2857130"/>
            <a:ext cx="4802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b</a:t>
            </a:r>
            <a:endParaRPr lang="ko-KR" altLang="en-US" sz="1200" dirty="0"/>
          </a:p>
        </p:txBody>
      </p:sp>
      <p:sp>
        <p:nvSpPr>
          <p:cNvPr id="25" name="TextBox 24"/>
          <p:cNvSpPr txBox="1"/>
          <p:nvPr/>
        </p:nvSpPr>
        <p:spPr>
          <a:xfrm>
            <a:off x="6405406" y="3162981"/>
            <a:ext cx="8579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swap() </a:t>
            </a:r>
            <a:r>
              <a:rPr lang="ko-KR" altLang="en-US" sz="1000" dirty="0" err="1"/>
              <a:t>스택</a:t>
            </a:r>
            <a:endParaRPr lang="ko-KR" altLang="en-US" sz="1000" dirty="0"/>
          </a:p>
        </p:txBody>
      </p:sp>
      <p:sp>
        <p:nvSpPr>
          <p:cNvPr id="26" name="TextBox 25"/>
          <p:cNvSpPr txBox="1"/>
          <p:nvPr/>
        </p:nvSpPr>
        <p:spPr>
          <a:xfrm>
            <a:off x="7662255" y="4733561"/>
            <a:ext cx="114005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(3) swap() </a:t>
            </a:r>
            <a:r>
              <a:rPr lang="ko-KR" altLang="en-US" sz="1100" dirty="0"/>
              <a:t>실행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7744000" y="3790367"/>
            <a:ext cx="4802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m</a:t>
            </a:r>
            <a:endParaRPr lang="ko-KR" altLang="en-US" sz="1200" dirty="0"/>
          </a:p>
        </p:txBody>
      </p:sp>
      <p:sp>
        <p:nvSpPr>
          <p:cNvPr id="29" name="직사각형 28"/>
          <p:cNvSpPr/>
          <p:nvPr/>
        </p:nvSpPr>
        <p:spPr>
          <a:xfrm>
            <a:off x="8080411" y="3829802"/>
            <a:ext cx="442923" cy="198129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 </a:t>
            </a:r>
            <a:r>
              <a:rPr lang="en-US" altLang="ko-KR" sz="1200" dirty="0">
                <a:solidFill>
                  <a:srgbClr val="FF0000"/>
                </a:solidFill>
              </a:rPr>
              <a:t>9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745056" y="4081266"/>
            <a:ext cx="4802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n</a:t>
            </a:r>
            <a:endParaRPr lang="ko-KR" altLang="en-US" sz="1200" dirty="0"/>
          </a:p>
        </p:txBody>
      </p:sp>
      <p:sp>
        <p:nvSpPr>
          <p:cNvPr id="31" name="직사각형 30"/>
          <p:cNvSpPr/>
          <p:nvPr/>
        </p:nvSpPr>
        <p:spPr>
          <a:xfrm>
            <a:off x="8081073" y="4121361"/>
            <a:ext cx="442923" cy="198129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sym typeface="Wingdings"/>
              </a:rPr>
              <a:t>9 </a:t>
            </a:r>
            <a:r>
              <a:rPr lang="en-US" altLang="ko-KR" sz="1200" dirty="0">
                <a:solidFill>
                  <a:srgbClr val="FF0000"/>
                </a:solidFill>
                <a:sym typeface="Wingdings"/>
              </a:rPr>
              <a:t>2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7914100" y="4382567"/>
            <a:ext cx="84830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main() </a:t>
            </a:r>
            <a:r>
              <a:rPr lang="ko-KR" altLang="en-US" sz="1000" dirty="0" err="1"/>
              <a:t>스택</a:t>
            </a:r>
            <a:endParaRPr lang="ko-KR" altLang="en-US" sz="1000" dirty="0"/>
          </a:p>
        </p:txBody>
      </p:sp>
      <p:sp>
        <p:nvSpPr>
          <p:cNvPr id="38" name="TextBox 37"/>
          <p:cNvSpPr txBox="1"/>
          <p:nvPr/>
        </p:nvSpPr>
        <p:spPr>
          <a:xfrm>
            <a:off x="7833020" y="3162981"/>
            <a:ext cx="8579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swap() </a:t>
            </a:r>
            <a:r>
              <a:rPr lang="ko-KR" altLang="en-US" sz="1000" dirty="0" err="1"/>
              <a:t>스택</a:t>
            </a:r>
            <a:endParaRPr lang="ko-KR" altLang="en-US" sz="1000" dirty="0"/>
          </a:p>
        </p:txBody>
      </p:sp>
      <p:sp>
        <p:nvSpPr>
          <p:cNvPr id="39" name="TextBox 38"/>
          <p:cNvSpPr txBox="1"/>
          <p:nvPr/>
        </p:nvSpPr>
        <p:spPr>
          <a:xfrm>
            <a:off x="9072344" y="4733561"/>
            <a:ext cx="13308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(4) swap() </a:t>
            </a:r>
            <a:r>
              <a:rPr lang="ko-KR" altLang="en-US" sz="1100" dirty="0"/>
              <a:t>리턴 후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9204284" y="3790367"/>
            <a:ext cx="4802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m</a:t>
            </a:r>
            <a:endParaRPr lang="ko-KR" altLang="en-US" sz="1200" dirty="0"/>
          </a:p>
        </p:txBody>
      </p:sp>
      <p:sp>
        <p:nvSpPr>
          <p:cNvPr id="42" name="직사각형 41"/>
          <p:cNvSpPr/>
          <p:nvPr/>
        </p:nvSpPr>
        <p:spPr>
          <a:xfrm>
            <a:off x="9540695" y="3829802"/>
            <a:ext cx="442923" cy="198129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9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9205340" y="4081266"/>
            <a:ext cx="4802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n</a:t>
            </a:r>
            <a:endParaRPr lang="ko-KR" altLang="en-US" sz="1200" dirty="0"/>
          </a:p>
        </p:txBody>
      </p:sp>
      <p:sp>
        <p:nvSpPr>
          <p:cNvPr id="44" name="직사각형 43"/>
          <p:cNvSpPr/>
          <p:nvPr/>
        </p:nvSpPr>
        <p:spPr>
          <a:xfrm>
            <a:off x="9541357" y="4121361"/>
            <a:ext cx="442923" cy="198129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sym typeface="Wingdings"/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9259045" y="4382567"/>
            <a:ext cx="84830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main() </a:t>
            </a:r>
            <a:r>
              <a:rPr lang="ko-KR" altLang="en-US" sz="1000" dirty="0" err="1"/>
              <a:t>스택</a:t>
            </a:r>
            <a:endParaRPr lang="ko-KR" altLang="en-US" sz="1000" dirty="0"/>
          </a:p>
        </p:txBody>
      </p:sp>
      <p:cxnSp>
        <p:nvCxnSpPr>
          <p:cNvPr id="46" name="직선 연결선 45"/>
          <p:cNvCxnSpPr/>
          <p:nvPr/>
        </p:nvCxnSpPr>
        <p:spPr>
          <a:xfrm>
            <a:off x="6064916" y="2138797"/>
            <a:ext cx="0" cy="249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/>
          <p:cNvCxnSpPr/>
          <p:nvPr/>
        </p:nvCxnSpPr>
        <p:spPr>
          <a:xfrm>
            <a:off x="7530852" y="2132856"/>
            <a:ext cx="0" cy="249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/>
          <p:cNvCxnSpPr/>
          <p:nvPr/>
        </p:nvCxnSpPr>
        <p:spPr>
          <a:xfrm>
            <a:off x="8953665" y="2183079"/>
            <a:ext cx="0" cy="249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곱셈 기호 50"/>
          <p:cNvSpPr/>
          <p:nvPr/>
        </p:nvSpPr>
        <p:spPr>
          <a:xfrm>
            <a:off x="8098304" y="3832216"/>
            <a:ext cx="240027" cy="217682"/>
          </a:xfrm>
          <a:prstGeom prst="mathMultiply">
            <a:avLst>
              <a:gd name="adj1" fmla="val 477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곱셈 기호 51"/>
          <p:cNvSpPr/>
          <p:nvPr/>
        </p:nvSpPr>
        <p:spPr>
          <a:xfrm>
            <a:off x="8117284" y="4101807"/>
            <a:ext cx="240027" cy="217682"/>
          </a:xfrm>
          <a:prstGeom prst="mathMultiply">
            <a:avLst>
              <a:gd name="adj1" fmla="val 477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모서리가 둥근 사각형 설명선 54"/>
          <p:cNvSpPr/>
          <p:nvPr/>
        </p:nvSpPr>
        <p:spPr>
          <a:xfrm>
            <a:off x="6270447" y="1700809"/>
            <a:ext cx="1349157" cy="626287"/>
          </a:xfrm>
          <a:prstGeom prst="wedgeRoundRectCallout">
            <a:avLst>
              <a:gd name="adj1" fmla="val -31432"/>
              <a:gd name="adj2" fmla="val 9481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a, b</a:t>
            </a:r>
            <a:r>
              <a:rPr lang="ko-KR" altLang="en-US" sz="1000" dirty="0">
                <a:solidFill>
                  <a:schemeClr val="tx1"/>
                </a:solidFill>
              </a:rPr>
              <a:t>는 </a:t>
            </a:r>
            <a:r>
              <a:rPr lang="en-US" altLang="ko-KR" sz="1000" dirty="0">
                <a:solidFill>
                  <a:schemeClr val="tx1"/>
                </a:solidFill>
              </a:rPr>
              <a:t>m, n</a:t>
            </a:r>
            <a:r>
              <a:rPr lang="ko-KR" altLang="en-US" sz="1000" dirty="0">
                <a:solidFill>
                  <a:schemeClr val="tx1"/>
                </a:solidFill>
              </a:rPr>
              <a:t>의 별명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a, b</a:t>
            </a:r>
            <a:r>
              <a:rPr lang="ko-KR" altLang="en-US" sz="1000" dirty="0">
                <a:solidFill>
                  <a:schemeClr val="tx1"/>
                </a:solidFill>
              </a:rPr>
              <a:t> 이름만 생성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변수 공간 생기지 않음</a:t>
            </a:r>
          </a:p>
        </p:txBody>
      </p:sp>
      <p:sp>
        <p:nvSpPr>
          <p:cNvPr id="56" name="모서리가 둥근 사각형 설명선 55"/>
          <p:cNvSpPr/>
          <p:nvPr/>
        </p:nvSpPr>
        <p:spPr>
          <a:xfrm>
            <a:off x="9685638" y="3102799"/>
            <a:ext cx="730842" cy="451457"/>
          </a:xfrm>
          <a:prstGeom prst="wedgeRoundRectCallout">
            <a:avLst>
              <a:gd name="adj1" fmla="val 11057"/>
              <a:gd name="adj2" fmla="val 99665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m, n</a:t>
            </a:r>
            <a:r>
              <a:rPr lang="ko-KR" altLang="en-US" sz="1000" dirty="0">
                <a:solidFill>
                  <a:schemeClr val="tx1"/>
                </a:solidFill>
              </a:rPr>
              <a:t>이 변경됨</a:t>
            </a:r>
          </a:p>
        </p:txBody>
      </p:sp>
      <p:sp>
        <p:nvSpPr>
          <p:cNvPr id="59" name="자유형 58"/>
          <p:cNvSpPr/>
          <p:nvPr/>
        </p:nvSpPr>
        <p:spPr>
          <a:xfrm>
            <a:off x="6143885" y="2715916"/>
            <a:ext cx="272434" cy="1196502"/>
          </a:xfrm>
          <a:custGeom>
            <a:avLst/>
            <a:gdLst>
              <a:gd name="connsiteX0" fmla="*/ 252979 w 272434"/>
              <a:gd name="connsiteY0" fmla="*/ 0 h 1196502"/>
              <a:gd name="connsiteX1" fmla="*/ 60 w 272434"/>
              <a:gd name="connsiteY1" fmla="*/ 671208 h 1196502"/>
              <a:gd name="connsiteX2" fmla="*/ 272434 w 272434"/>
              <a:gd name="connsiteY2" fmla="*/ 1196502 h 1196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2434" h="1196502">
                <a:moveTo>
                  <a:pt x="252979" y="0"/>
                </a:moveTo>
                <a:cubicBezTo>
                  <a:pt x="124898" y="235895"/>
                  <a:pt x="-3183" y="471791"/>
                  <a:pt x="60" y="671208"/>
                </a:cubicBezTo>
                <a:cubicBezTo>
                  <a:pt x="3302" y="870625"/>
                  <a:pt x="137868" y="1033563"/>
                  <a:pt x="272434" y="1196502"/>
                </a:cubicBezTo>
              </a:path>
            </a:pathLst>
          </a:custGeom>
          <a:noFill/>
          <a:ln w="12700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자유형 59"/>
          <p:cNvSpPr/>
          <p:nvPr/>
        </p:nvSpPr>
        <p:spPr>
          <a:xfrm>
            <a:off x="6147947" y="3030719"/>
            <a:ext cx="272434" cy="1196502"/>
          </a:xfrm>
          <a:custGeom>
            <a:avLst/>
            <a:gdLst>
              <a:gd name="connsiteX0" fmla="*/ 252979 w 272434"/>
              <a:gd name="connsiteY0" fmla="*/ 0 h 1196502"/>
              <a:gd name="connsiteX1" fmla="*/ 60 w 272434"/>
              <a:gd name="connsiteY1" fmla="*/ 671208 h 1196502"/>
              <a:gd name="connsiteX2" fmla="*/ 272434 w 272434"/>
              <a:gd name="connsiteY2" fmla="*/ 1196502 h 1196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2434" h="1196502">
                <a:moveTo>
                  <a:pt x="252979" y="0"/>
                </a:moveTo>
                <a:cubicBezTo>
                  <a:pt x="124898" y="235895"/>
                  <a:pt x="-3183" y="471791"/>
                  <a:pt x="60" y="671208"/>
                </a:cubicBezTo>
                <a:cubicBezTo>
                  <a:pt x="3302" y="870625"/>
                  <a:pt x="137868" y="1033563"/>
                  <a:pt x="272434" y="1196502"/>
                </a:cubicBezTo>
              </a:path>
            </a:pathLst>
          </a:custGeom>
          <a:noFill/>
          <a:ln w="12700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TextBox 61"/>
          <p:cNvSpPr txBox="1"/>
          <p:nvPr/>
        </p:nvSpPr>
        <p:spPr>
          <a:xfrm>
            <a:off x="7744893" y="2556258"/>
            <a:ext cx="4802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a</a:t>
            </a:r>
            <a:endParaRPr lang="ko-KR" altLang="en-US" sz="1200" dirty="0"/>
          </a:p>
        </p:txBody>
      </p:sp>
      <p:sp>
        <p:nvSpPr>
          <p:cNvPr id="63" name="TextBox 62"/>
          <p:cNvSpPr txBox="1"/>
          <p:nvPr/>
        </p:nvSpPr>
        <p:spPr>
          <a:xfrm>
            <a:off x="7745949" y="2847157"/>
            <a:ext cx="4802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b</a:t>
            </a:r>
            <a:endParaRPr lang="ko-KR" altLang="en-US" sz="1200" dirty="0"/>
          </a:p>
        </p:txBody>
      </p:sp>
      <p:sp>
        <p:nvSpPr>
          <p:cNvPr id="100" name="자유형 99"/>
          <p:cNvSpPr/>
          <p:nvPr/>
        </p:nvSpPr>
        <p:spPr>
          <a:xfrm>
            <a:off x="7578175" y="2709783"/>
            <a:ext cx="272434" cy="1196502"/>
          </a:xfrm>
          <a:custGeom>
            <a:avLst/>
            <a:gdLst>
              <a:gd name="connsiteX0" fmla="*/ 252979 w 272434"/>
              <a:gd name="connsiteY0" fmla="*/ 0 h 1196502"/>
              <a:gd name="connsiteX1" fmla="*/ 60 w 272434"/>
              <a:gd name="connsiteY1" fmla="*/ 671208 h 1196502"/>
              <a:gd name="connsiteX2" fmla="*/ 272434 w 272434"/>
              <a:gd name="connsiteY2" fmla="*/ 1196502 h 1196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2434" h="1196502">
                <a:moveTo>
                  <a:pt x="252979" y="0"/>
                </a:moveTo>
                <a:cubicBezTo>
                  <a:pt x="124898" y="235895"/>
                  <a:pt x="-3183" y="471791"/>
                  <a:pt x="60" y="671208"/>
                </a:cubicBezTo>
                <a:cubicBezTo>
                  <a:pt x="3302" y="870625"/>
                  <a:pt x="137868" y="1033563"/>
                  <a:pt x="272434" y="1196502"/>
                </a:cubicBezTo>
              </a:path>
            </a:pathLst>
          </a:custGeom>
          <a:noFill/>
          <a:ln w="12700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자유형 100"/>
          <p:cNvSpPr/>
          <p:nvPr/>
        </p:nvSpPr>
        <p:spPr>
          <a:xfrm>
            <a:off x="7582237" y="3024586"/>
            <a:ext cx="272434" cy="1196502"/>
          </a:xfrm>
          <a:custGeom>
            <a:avLst/>
            <a:gdLst>
              <a:gd name="connsiteX0" fmla="*/ 252979 w 272434"/>
              <a:gd name="connsiteY0" fmla="*/ 0 h 1196502"/>
              <a:gd name="connsiteX1" fmla="*/ 60 w 272434"/>
              <a:gd name="connsiteY1" fmla="*/ 671208 h 1196502"/>
              <a:gd name="connsiteX2" fmla="*/ 272434 w 272434"/>
              <a:gd name="connsiteY2" fmla="*/ 1196502 h 1196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2434" h="1196502">
                <a:moveTo>
                  <a:pt x="252979" y="0"/>
                </a:moveTo>
                <a:cubicBezTo>
                  <a:pt x="124898" y="235895"/>
                  <a:pt x="-3183" y="471791"/>
                  <a:pt x="60" y="671208"/>
                </a:cubicBezTo>
                <a:cubicBezTo>
                  <a:pt x="3302" y="870625"/>
                  <a:pt x="137868" y="1033563"/>
                  <a:pt x="272434" y="1196502"/>
                </a:cubicBezTo>
              </a:path>
            </a:pathLst>
          </a:custGeom>
          <a:noFill/>
          <a:ln w="12700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모서리가 둥근 사각형 설명선 101"/>
          <p:cNvSpPr/>
          <p:nvPr/>
        </p:nvSpPr>
        <p:spPr>
          <a:xfrm>
            <a:off x="4012137" y="1983956"/>
            <a:ext cx="1349157" cy="332884"/>
          </a:xfrm>
          <a:prstGeom prst="wedgeRoundRectCallout">
            <a:avLst>
              <a:gd name="adj1" fmla="val -87000"/>
              <a:gd name="adj2" fmla="val 9906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참조 매개 변수 </a:t>
            </a:r>
            <a:r>
              <a:rPr lang="en-US" altLang="ko-KR" sz="1000" dirty="0">
                <a:solidFill>
                  <a:schemeClr val="tx1"/>
                </a:solidFill>
              </a:rPr>
              <a:t>a, b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03" name="모서리가 둥근 사각형 설명선 102"/>
          <p:cNvSpPr/>
          <p:nvPr/>
        </p:nvSpPr>
        <p:spPr>
          <a:xfrm>
            <a:off x="3111311" y="3053028"/>
            <a:ext cx="1339749" cy="392170"/>
          </a:xfrm>
          <a:prstGeom prst="wedgeRoundRectCallout">
            <a:avLst>
              <a:gd name="adj1" fmla="val -78070"/>
              <a:gd name="adj2" fmla="val 2556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참조 매개 변수를 보통 변수처럼 사용</a:t>
            </a:r>
          </a:p>
        </p:txBody>
      </p:sp>
      <p:sp>
        <p:nvSpPr>
          <p:cNvPr id="104" name="모서리가 둥근 사각형 설명선 103"/>
          <p:cNvSpPr/>
          <p:nvPr/>
        </p:nvSpPr>
        <p:spPr>
          <a:xfrm>
            <a:off x="1991544" y="5047102"/>
            <a:ext cx="1224136" cy="720079"/>
          </a:xfrm>
          <a:prstGeom prst="wedgeRoundRectCallout">
            <a:avLst>
              <a:gd name="adj1" fmla="val -3020"/>
              <a:gd name="adj2" fmla="val -5132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함수가 호출되면 </a:t>
            </a:r>
            <a:r>
              <a:rPr lang="en-US" altLang="ko-KR" sz="1000" dirty="0">
                <a:solidFill>
                  <a:schemeClr val="tx1"/>
                </a:solidFill>
              </a:rPr>
              <a:t>m,</a:t>
            </a:r>
            <a:r>
              <a:rPr lang="ko-KR" altLang="en-US" sz="1000" dirty="0">
                <a:solidFill>
                  <a:schemeClr val="tx1"/>
                </a:solidFill>
              </a:rPr>
              <a:t> </a:t>
            </a:r>
            <a:r>
              <a:rPr lang="en-US" altLang="ko-KR" sz="1000" dirty="0">
                <a:solidFill>
                  <a:schemeClr val="tx1"/>
                </a:solidFill>
              </a:rPr>
              <a:t>n</a:t>
            </a:r>
            <a:r>
              <a:rPr lang="ko-KR" altLang="en-US" sz="1000" dirty="0">
                <a:solidFill>
                  <a:schemeClr val="tx1"/>
                </a:solidFill>
              </a:rPr>
              <a:t>에 대한 참조 변수 </a:t>
            </a:r>
            <a:r>
              <a:rPr lang="en-US" altLang="ko-KR" sz="1000" dirty="0">
                <a:solidFill>
                  <a:schemeClr val="tx1"/>
                </a:solidFill>
              </a:rPr>
              <a:t>a, b</a:t>
            </a:r>
            <a:r>
              <a:rPr lang="ko-KR" altLang="en-US" sz="1000" dirty="0">
                <a:solidFill>
                  <a:schemeClr val="tx1"/>
                </a:solidFill>
              </a:rPr>
              <a:t>가 생긴다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05" name="자유형 104"/>
          <p:cNvSpPr/>
          <p:nvPr/>
        </p:nvSpPr>
        <p:spPr>
          <a:xfrm>
            <a:off x="1726680" y="4427524"/>
            <a:ext cx="498509" cy="841118"/>
          </a:xfrm>
          <a:custGeom>
            <a:avLst/>
            <a:gdLst>
              <a:gd name="connsiteX0" fmla="*/ 390198 w 498509"/>
              <a:gd name="connsiteY0" fmla="*/ 953928 h 953928"/>
              <a:gd name="connsiteX1" fmla="*/ 1092 w 498509"/>
              <a:gd name="connsiteY1" fmla="*/ 341086 h 953928"/>
              <a:gd name="connsiteX2" fmla="*/ 497203 w 498509"/>
              <a:gd name="connsiteY2" fmla="*/ 618 h 953928"/>
              <a:gd name="connsiteX3" fmla="*/ 147007 w 498509"/>
              <a:gd name="connsiteY3" fmla="*/ 263264 h 953928"/>
              <a:gd name="connsiteX4" fmla="*/ 185917 w 498509"/>
              <a:gd name="connsiteY4" fmla="*/ 487001 h 953928"/>
              <a:gd name="connsiteX5" fmla="*/ 438837 w 498509"/>
              <a:gd name="connsiteY5" fmla="*/ 749647 h 953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8509" h="953928">
                <a:moveTo>
                  <a:pt x="390198" y="953928"/>
                </a:moveTo>
                <a:cubicBezTo>
                  <a:pt x="186728" y="726949"/>
                  <a:pt x="-16742" y="499971"/>
                  <a:pt x="1092" y="341086"/>
                </a:cubicBezTo>
                <a:cubicBezTo>
                  <a:pt x="18926" y="182201"/>
                  <a:pt x="472884" y="13588"/>
                  <a:pt x="497203" y="618"/>
                </a:cubicBezTo>
                <a:cubicBezTo>
                  <a:pt x="521522" y="-12352"/>
                  <a:pt x="198888" y="182200"/>
                  <a:pt x="147007" y="263264"/>
                </a:cubicBezTo>
                <a:cubicBezTo>
                  <a:pt x="95126" y="344328"/>
                  <a:pt x="137279" y="405937"/>
                  <a:pt x="185917" y="487001"/>
                </a:cubicBezTo>
                <a:cubicBezTo>
                  <a:pt x="234555" y="568065"/>
                  <a:pt x="336696" y="658856"/>
                  <a:pt x="438837" y="749647"/>
                </a:cubicBezTo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4190217" y="4674050"/>
            <a:ext cx="478506" cy="276999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9 2</a:t>
            </a:r>
          </a:p>
        </p:txBody>
      </p:sp>
    </p:spTree>
    <p:extLst>
      <p:ext uri="{BB962C8B-B14F-4D97-AF65-F5344CB8AC3E}">
        <p14:creationId xmlns:p14="http://schemas.microsoft.com/office/powerpoint/2010/main" val="15951612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참조 리턴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2783632" y="1268760"/>
            <a:ext cx="8136904" cy="5040560"/>
          </a:xfrm>
        </p:spPr>
        <p:txBody>
          <a:bodyPr vert="horz">
            <a:noAutofit/>
          </a:bodyPr>
          <a:lstStyle/>
          <a:p>
            <a:pPr>
              <a:spcBef>
                <a:spcPts val="1200"/>
              </a:spcBef>
              <a:spcAft>
                <a:spcPts val="0"/>
              </a:spcAft>
            </a:pPr>
            <a:r>
              <a:rPr lang="en-US" altLang="ko-KR" dirty="0"/>
              <a:t>C </a:t>
            </a:r>
            <a:r>
              <a:rPr lang="ko-KR" altLang="en-US" dirty="0"/>
              <a:t>언어의 함수 리턴</a:t>
            </a:r>
            <a:endParaRPr lang="en-US" altLang="ko-KR" dirty="0"/>
          </a:p>
          <a:p>
            <a:pPr lvl="1">
              <a:spcBef>
                <a:spcPts val="1200"/>
              </a:spcBef>
            </a:pPr>
            <a:r>
              <a:rPr lang="ko-KR" altLang="en-US" dirty="0"/>
              <a:t>함수는 반드시 값만 리턴</a:t>
            </a:r>
            <a:endParaRPr lang="en-US" altLang="ko-KR" dirty="0"/>
          </a:p>
          <a:p>
            <a:pPr lvl="2">
              <a:lnSpc>
                <a:spcPct val="100000"/>
              </a:lnSpc>
            </a:pPr>
            <a:r>
              <a:rPr lang="ko-KR" altLang="en-US" sz="1800" dirty="0"/>
              <a:t>기본 타입 값</a:t>
            </a:r>
            <a:r>
              <a:rPr lang="en-US" altLang="ko-KR" sz="1800" dirty="0"/>
              <a:t> : int, char, double </a:t>
            </a:r>
            <a:r>
              <a:rPr lang="ko-KR" altLang="en-US" sz="1800" dirty="0"/>
              <a:t>등</a:t>
            </a:r>
            <a:endParaRPr lang="en-US" altLang="ko-KR" sz="1800" dirty="0"/>
          </a:p>
          <a:p>
            <a:pPr lvl="2">
              <a:lnSpc>
                <a:spcPct val="100000"/>
              </a:lnSpc>
              <a:spcAft>
                <a:spcPts val="1200"/>
              </a:spcAft>
            </a:pPr>
            <a:r>
              <a:rPr lang="ko-KR" altLang="en-US" sz="1800" dirty="0"/>
              <a:t>포인터 값</a:t>
            </a:r>
            <a:endParaRPr lang="en-US" altLang="ko-KR" sz="1800" dirty="0"/>
          </a:p>
          <a:p>
            <a:pPr>
              <a:spcBef>
                <a:spcPts val="1800"/>
              </a:spcBef>
              <a:spcAft>
                <a:spcPts val="0"/>
              </a:spcAft>
            </a:pPr>
            <a:r>
              <a:rPr lang="en-US" altLang="ko-KR" dirty="0"/>
              <a:t>C++</a:t>
            </a:r>
            <a:r>
              <a:rPr lang="ko-KR" altLang="en-US" dirty="0"/>
              <a:t>의 함수 리턴</a:t>
            </a:r>
            <a:endParaRPr lang="en-US" altLang="ko-KR" dirty="0"/>
          </a:p>
          <a:p>
            <a:pPr lvl="1">
              <a:spcBef>
                <a:spcPts val="1200"/>
              </a:spcBef>
            </a:pPr>
            <a:r>
              <a:rPr lang="ko-KR" altLang="en-US" dirty="0"/>
              <a:t>함수는 값 외에 참조 리턴 가능</a:t>
            </a:r>
            <a:endParaRPr lang="en-US" altLang="ko-KR" dirty="0"/>
          </a:p>
          <a:p>
            <a:pPr lvl="1">
              <a:spcBef>
                <a:spcPts val="1200"/>
              </a:spcBef>
            </a:pPr>
            <a:r>
              <a:rPr lang="ko-KR" altLang="en-US" dirty="0"/>
              <a:t>참조 리턴</a:t>
            </a:r>
            <a:endParaRPr lang="en-US" altLang="ko-KR" dirty="0"/>
          </a:p>
          <a:p>
            <a:pPr lvl="2">
              <a:lnSpc>
                <a:spcPct val="100000"/>
              </a:lnSpc>
            </a:pPr>
            <a:r>
              <a:rPr lang="ko-KR" altLang="en-US" sz="1800" dirty="0"/>
              <a:t>변수 등과 같이 현존하는 공간에</a:t>
            </a:r>
            <a:r>
              <a:rPr lang="en-US" altLang="ko-KR" sz="1800" dirty="0"/>
              <a:t> </a:t>
            </a:r>
            <a:r>
              <a:rPr lang="ko-KR" altLang="en-US" sz="1800" dirty="0"/>
              <a:t>대한 참조 리턴</a:t>
            </a:r>
            <a:endParaRPr lang="en-US" altLang="ko-KR" sz="1800" dirty="0"/>
          </a:p>
          <a:p>
            <a:pPr lvl="3"/>
            <a:r>
              <a:rPr lang="ko-KR" altLang="en-US" sz="1600" dirty="0"/>
              <a:t>변수의 값을 </a:t>
            </a:r>
            <a:r>
              <a:rPr lang="ko-KR" altLang="en-US" sz="1600" dirty="0" err="1"/>
              <a:t>리턴하는</a:t>
            </a:r>
            <a:r>
              <a:rPr lang="ko-KR" altLang="en-US" sz="1600" dirty="0"/>
              <a:t> 것이 아님</a:t>
            </a:r>
          </a:p>
        </p:txBody>
      </p:sp>
    </p:spTree>
    <p:extLst>
      <p:ext uri="{BB962C8B-B14F-4D97-AF65-F5344CB8AC3E}">
        <p14:creationId xmlns:p14="http://schemas.microsoft.com/office/powerpoint/2010/main" val="2635106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값을 </a:t>
            </a:r>
            <a:r>
              <a:rPr lang="ko-KR" altLang="en-US" dirty="0" err="1"/>
              <a:t>리턴하는</a:t>
            </a:r>
            <a:r>
              <a:rPr lang="ko-KR" altLang="en-US" dirty="0"/>
              <a:t> 함수 </a:t>
            </a:r>
            <a:r>
              <a:rPr lang="en-US" altLang="ko-KR" dirty="0"/>
              <a:t>vs. </a:t>
            </a:r>
            <a:r>
              <a:rPr lang="ko-KR" altLang="en-US" dirty="0"/>
              <a:t>참조를 </a:t>
            </a:r>
            <a:r>
              <a:rPr lang="ko-KR" altLang="en-US" dirty="0" err="1"/>
              <a:t>리턴하는</a:t>
            </a:r>
            <a:r>
              <a:rPr lang="ko-KR" altLang="en-US" dirty="0"/>
              <a:t> 함수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6563793" y="1829909"/>
            <a:ext cx="3672409" cy="267765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400" dirty="0"/>
              <a:t>char c = 'a';</a:t>
            </a:r>
          </a:p>
          <a:p>
            <a:pPr defTabSz="180000" fontAlgn="base" latinLnBrk="0"/>
            <a:endParaRPr lang="ko-KR" altLang="en-US" sz="1400" dirty="0"/>
          </a:p>
          <a:p>
            <a:pPr defTabSz="180000" fontAlgn="base" latinLnBrk="0"/>
            <a:r>
              <a:rPr lang="en-US" altLang="ko-KR" sz="1400" b="1" dirty="0"/>
              <a:t>char&amp;</a:t>
            </a:r>
            <a:r>
              <a:rPr lang="ko-KR" altLang="en-US" sz="1400" b="1" dirty="0"/>
              <a:t> </a:t>
            </a:r>
            <a:r>
              <a:rPr lang="en-US" altLang="ko-KR" sz="1400" b="1" dirty="0"/>
              <a:t>find() </a:t>
            </a:r>
            <a:r>
              <a:rPr lang="en-US" altLang="ko-KR" sz="1400" dirty="0"/>
              <a:t>{ // char </a:t>
            </a:r>
            <a:r>
              <a:rPr lang="ko-KR" altLang="en-US" sz="1400" dirty="0"/>
              <a:t>타입의 참조 리턴</a:t>
            </a:r>
          </a:p>
          <a:p>
            <a:pPr defTabSz="180000" fontAlgn="base" latinLnBrk="0"/>
            <a:r>
              <a:rPr lang="ko-KR" altLang="en-US" sz="1400" dirty="0"/>
              <a:t>	</a:t>
            </a:r>
            <a:r>
              <a:rPr lang="en-US" altLang="ko-KR" sz="1400" dirty="0"/>
              <a:t>return c;</a:t>
            </a:r>
            <a:r>
              <a:rPr lang="ko-KR" altLang="en-US" sz="1400" dirty="0"/>
              <a:t> </a:t>
            </a:r>
            <a:r>
              <a:rPr lang="en-US" altLang="ko-KR" sz="1400" dirty="0"/>
              <a:t>// </a:t>
            </a:r>
            <a:r>
              <a:rPr lang="ko-KR" altLang="en-US" sz="1400" dirty="0"/>
              <a:t>변수 </a:t>
            </a:r>
            <a:r>
              <a:rPr lang="en-US" altLang="ko-KR" sz="1400" dirty="0"/>
              <a:t>c</a:t>
            </a:r>
            <a:r>
              <a:rPr lang="ko-KR" altLang="en-US" sz="1400" dirty="0"/>
              <a:t>에 대한 참조 리턴</a:t>
            </a:r>
            <a:r>
              <a:rPr lang="en-US" altLang="ko-KR" sz="1400" dirty="0"/>
              <a:t> </a:t>
            </a:r>
            <a:endParaRPr lang="ko-KR" altLang="en-US" sz="1400" dirty="0"/>
          </a:p>
          <a:p>
            <a:pPr defTabSz="180000" fontAlgn="base" latinLnBrk="0"/>
            <a:r>
              <a:rPr lang="en-US" altLang="ko-KR" sz="1400" dirty="0"/>
              <a:t>}</a:t>
            </a:r>
          </a:p>
          <a:p>
            <a:pPr defTabSz="180000" fontAlgn="base" latinLnBrk="0"/>
            <a:endParaRPr lang="en-US" altLang="ko-KR" sz="1400" dirty="0"/>
          </a:p>
          <a:p>
            <a:pPr defTabSz="180000" fontAlgn="base" latinLnBrk="0"/>
            <a:r>
              <a:rPr lang="en-US" altLang="ko-KR" sz="1400" dirty="0"/>
              <a:t>char a = find(); // a = 'a'</a:t>
            </a:r>
            <a:r>
              <a:rPr lang="ko-KR" altLang="en-US" sz="1400" dirty="0"/>
              <a:t>가 됨</a:t>
            </a:r>
            <a:endParaRPr lang="en-US" altLang="ko-KR" sz="1400" dirty="0"/>
          </a:p>
          <a:p>
            <a:pPr defTabSz="180000" fontAlgn="base" latinLnBrk="0"/>
            <a:endParaRPr lang="en-US" altLang="ko-KR" sz="1400" dirty="0"/>
          </a:p>
          <a:p>
            <a:pPr defTabSz="180000" fontAlgn="base" latinLnBrk="0"/>
            <a:r>
              <a:rPr lang="en-US" altLang="ko-KR" sz="1400" b="1" dirty="0"/>
              <a:t>char &amp;ref = find(); </a:t>
            </a:r>
            <a:r>
              <a:rPr lang="en-US" altLang="ko-KR" sz="1400" dirty="0"/>
              <a:t>//</a:t>
            </a:r>
            <a:r>
              <a:rPr lang="ko-KR" altLang="en-US" sz="1400" dirty="0"/>
              <a:t>  </a:t>
            </a:r>
            <a:r>
              <a:rPr lang="en-US" altLang="ko-KR" sz="1400" dirty="0"/>
              <a:t>ref</a:t>
            </a:r>
            <a:r>
              <a:rPr lang="ko-KR" altLang="en-US" sz="1400" dirty="0"/>
              <a:t>는 </a:t>
            </a:r>
            <a:r>
              <a:rPr lang="en-US" altLang="ko-KR" sz="1400" dirty="0"/>
              <a:t>c</a:t>
            </a:r>
            <a:r>
              <a:rPr lang="ko-KR" altLang="en-US" sz="1400" dirty="0"/>
              <a:t>에 대한 참조</a:t>
            </a:r>
            <a:endParaRPr lang="en-US" altLang="ko-KR" sz="1400" dirty="0"/>
          </a:p>
          <a:p>
            <a:pPr defTabSz="180000" fontAlgn="base" latinLnBrk="0"/>
            <a:r>
              <a:rPr lang="en-US" altLang="ko-KR" sz="1400" dirty="0"/>
              <a:t>ref = 'M'; // c= 'M'</a:t>
            </a:r>
          </a:p>
          <a:p>
            <a:pPr defTabSz="180000" fontAlgn="base" latinLnBrk="0"/>
            <a:endParaRPr lang="en-US" altLang="ko-KR" sz="1400" dirty="0"/>
          </a:p>
          <a:p>
            <a:pPr defTabSz="180000" fontAlgn="base" latinLnBrk="0"/>
            <a:r>
              <a:rPr lang="en-US" altLang="ko-KR" sz="1400" b="1" dirty="0"/>
              <a:t>find() = 'b'; </a:t>
            </a:r>
            <a:r>
              <a:rPr lang="en-US" altLang="ko-KR" sz="1400" dirty="0"/>
              <a:t>// c = 'b'</a:t>
            </a:r>
            <a:r>
              <a:rPr lang="ko-KR" altLang="en-US" sz="1400" dirty="0"/>
              <a:t>가 됨</a:t>
            </a:r>
            <a:endParaRPr lang="en-US" altLang="ko-KR" sz="1400" dirty="0"/>
          </a:p>
        </p:txBody>
      </p:sp>
      <p:sp>
        <p:nvSpPr>
          <p:cNvPr id="6" name="직사각형 5"/>
          <p:cNvSpPr/>
          <p:nvPr/>
        </p:nvSpPr>
        <p:spPr>
          <a:xfrm>
            <a:off x="2351583" y="1816412"/>
            <a:ext cx="3168354" cy="2031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400" dirty="0"/>
              <a:t>char c = 'a';</a:t>
            </a:r>
          </a:p>
          <a:p>
            <a:pPr defTabSz="180000" fontAlgn="base" latinLnBrk="0"/>
            <a:endParaRPr lang="ko-KR" altLang="en-US" sz="1400" dirty="0"/>
          </a:p>
          <a:p>
            <a:pPr defTabSz="180000" fontAlgn="base" latinLnBrk="0"/>
            <a:r>
              <a:rPr lang="en-US" altLang="ko-KR" sz="1400" b="1" dirty="0"/>
              <a:t>char</a:t>
            </a:r>
            <a:r>
              <a:rPr lang="ko-KR" altLang="en-US" sz="1400" b="1" dirty="0"/>
              <a:t> </a:t>
            </a:r>
            <a:r>
              <a:rPr lang="en-US" altLang="ko-KR" sz="1400" b="1" dirty="0"/>
              <a:t>get() </a:t>
            </a:r>
            <a:r>
              <a:rPr lang="en-US" altLang="ko-KR" sz="1400" dirty="0"/>
              <a:t>{ // char </a:t>
            </a:r>
            <a:r>
              <a:rPr lang="ko-KR" altLang="en-US" sz="1400" dirty="0"/>
              <a:t>리턴</a:t>
            </a:r>
          </a:p>
          <a:p>
            <a:pPr defTabSz="180000" fontAlgn="base" latinLnBrk="0"/>
            <a:r>
              <a:rPr lang="ko-KR" altLang="en-US" sz="1400" dirty="0"/>
              <a:t>	</a:t>
            </a:r>
            <a:r>
              <a:rPr lang="en-US" altLang="ko-KR" sz="1400" dirty="0"/>
              <a:t>return c;</a:t>
            </a:r>
            <a:r>
              <a:rPr lang="ko-KR" altLang="en-US" sz="1400" dirty="0"/>
              <a:t> </a:t>
            </a:r>
            <a:r>
              <a:rPr lang="en-US" altLang="ko-KR" sz="1400" dirty="0"/>
              <a:t>// </a:t>
            </a:r>
            <a:r>
              <a:rPr lang="ko-KR" altLang="en-US" sz="1400" dirty="0"/>
              <a:t>변수 </a:t>
            </a:r>
            <a:r>
              <a:rPr lang="en-US" altLang="ko-KR" sz="1400" dirty="0"/>
              <a:t>c</a:t>
            </a:r>
            <a:r>
              <a:rPr lang="ko-KR" altLang="en-US" sz="1400" dirty="0"/>
              <a:t>의 문자</a:t>
            </a:r>
            <a:r>
              <a:rPr lang="en-US" altLang="ko-KR" sz="1400" dirty="0"/>
              <a:t>(‘a’)</a:t>
            </a:r>
            <a:r>
              <a:rPr lang="ko-KR" altLang="en-US" sz="1400" dirty="0"/>
              <a:t> 리턴</a:t>
            </a:r>
          </a:p>
          <a:p>
            <a:pPr defTabSz="180000" fontAlgn="base" latinLnBrk="0"/>
            <a:r>
              <a:rPr lang="en-US" altLang="ko-KR" sz="1400" dirty="0"/>
              <a:t>}</a:t>
            </a:r>
          </a:p>
          <a:p>
            <a:pPr defTabSz="180000" fontAlgn="base" latinLnBrk="0"/>
            <a:endParaRPr lang="en-US" altLang="ko-KR" sz="1400" dirty="0"/>
          </a:p>
          <a:p>
            <a:pPr defTabSz="180000" fontAlgn="base" latinLnBrk="0"/>
            <a:r>
              <a:rPr lang="en-US" altLang="ko-KR" sz="1400" b="1" dirty="0"/>
              <a:t>char a = get(); </a:t>
            </a:r>
            <a:r>
              <a:rPr lang="en-US" altLang="ko-KR" sz="1400" dirty="0"/>
              <a:t>// a = 'a'</a:t>
            </a:r>
            <a:r>
              <a:rPr lang="ko-KR" altLang="en-US" sz="1400" dirty="0"/>
              <a:t>가 됨</a:t>
            </a:r>
            <a:endParaRPr lang="en-US" altLang="ko-KR" sz="1400" dirty="0"/>
          </a:p>
          <a:p>
            <a:pPr defTabSz="180000" fontAlgn="base" latinLnBrk="0"/>
            <a:endParaRPr lang="en-US" altLang="ko-KR" sz="1400" dirty="0"/>
          </a:p>
          <a:p>
            <a:pPr defTabSz="180000" fontAlgn="base" latinLnBrk="0"/>
            <a:r>
              <a:rPr lang="en-US" altLang="ko-KR" sz="1400" strike="sngStrike" dirty="0"/>
              <a:t>get() = 'b'; </a:t>
            </a:r>
            <a:r>
              <a:rPr lang="en-US" altLang="ko-KR" sz="1400" dirty="0"/>
              <a:t>// </a:t>
            </a:r>
            <a:r>
              <a:rPr lang="ko-KR" altLang="en-US" sz="1400" dirty="0"/>
              <a:t>컴파일 오류</a:t>
            </a:r>
            <a:endParaRPr lang="en-US" altLang="ko-KR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2711624" y="4653137"/>
            <a:ext cx="24481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(a) </a:t>
            </a:r>
            <a:r>
              <a:rPr lang="ko-KR" altLang="en-US" sz="1400" dirty="0"/>
              <a:t>문자 값을 </a:t>
            </a:r>
            <a:r>
              <a:rPr lang="ko-KR" altLang="en-US" sz="1400" dirty="0" err="1"/>
              <a:t>리턴하는</a:t>
            </a:r>
            <a:r>
              <a:rPr lang="ko-KR" altLang="en-US" sz="1400" dirty="0"/>
              <a:t> </a:t>
            </a:r>
            <a:r>
              <a:rPr lang="en-US" altLang="ko-KR" sz="1400" dirty="0"/>
              <a:t>get()</a:t>
            </a:r>
            <a:endParaRPr lang="ko-KR" altLang="en-US" sz="1400" dirty="0"/>
          </a:p>
        </p:txBody>
      </p:sp>
      <p:sp>
        <p:nvSpPr>
          <p:cNvPr id="8" name="TextBox 7"/>
          <p:cNvSpPr txBox="1"/>
          <p:nvPr/>
        </p:nvSpPr>
        <p:spPr>
          <a:xfrm>
            <a:off x="6527528" y="4653137"/>
            <a:ext cx="37449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(b) char </a:t>
            </a:r>
            <a:r>
              <a:rPr lang="ko-KR" altLang="en-US" sz="1400" dirty="0"/>
              <a:t>타입의 참조</a:t>
            </a:r>
            <a:r>
              <a:rPr lang="en-US" altLang="ko-KR" sz="1400" dirty="0"/>
              <a:t>(</a:t>
            </a:r>
            <a:r>
              <a:rPr lang="ko-KR" altLang="en-US" sz="1400" dirty="0"/>
              <a:t>공간</a:t>
            </a:r>
            <a:r>
              <a:rPr lang="en-US" altLang="ko-KR" sz="1400" dirty="0"/>
              <a:t>)</a:t>
            </a:r>
            <a:r>
              <a:rPr lang="ko-KR" altLang="en-US" sz="1400" dirty="0"/>
              <a:t>을 </a:t>
            </a:r>
            <a:r>
              <a:rPr lang="ko-KR" altLang="en-US" sz="1400" dirty="0" err="1"/>
              <a:t>리턴하는</a:t>
            </a:r>
            <a:r>
              <a:rPr lang="ko-KR" altLang="en-US" sz="1400" dirty="0"/>
              <a:t> </a:t>
            </a:r>
            <a:r>
              <a:rPr lang="en-US" altLang="ko-KR" sz="1400" dirty="0"/>
              <a:t>find()</a:t>
            </a:r>
            <a:endParaRPr lang="ko-KR" altLang="en-US" sz="1400" dirty="0"/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1631505" y="2106353"/>
            <a:ext cx="563441" cy="395348"/>
          </a:xfrm>
          <a:prstGeom prst="wedgeRoundRectCallout">
            <a:avLst>
              <a:gd name="adj1" fmla="val 87201"/>
              <a:gd name="adj2" fmla="val 2603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문자 리턴</a:t>
            </a:r>
          </a:p>
        </p:txBody>
      </p:sp>
      <p:sp>
        <p:nvSpPr>
          <p:cNvPr id="10" name="모서리가 둥근 사각형 설명선 9"/>
          <p:cNvSpPr/>
          <p:nvPr/>
        </p:nvSpPr>
        <p:spPr>
          <a:xfrm>
            <a:off x="5699698" y="1624629"/>
            <a:ext cx="840402" cy="679399"/>
          </a:xfrm>
          <a:prstGeom prst="wedgeRoundRectCallout">
            <a:avLst>
              <a:gd name="adj1" fmla="val 114652"/>
              <a:gd name="adj2" fmla="val 5767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char </a:t>
            </a:r>
            <a:r>
              <a:rPr lang="ko-KR" altLang="en-US" sz="1000" dirty="0">
                <a:solidFill>
                  <a:schemeClr val="tx1"/>
                </a:solidFill>
              </a:rPr>
              <a:t>타입의 공간에 대한 참조 리턴</a:t>
            </a:r>
          </a:p>
        </p:txBody>
      </p:sp>
      <p:sp>
        <p:nvSpPr>
          <p:cNvPr id="11" name="모서리가 둥근 사각형 설명선 10"/>
          <p:cNvSpPr/>
          <p:nvPr/>
        </p:nvSpPr>
        <p:spPr>
          <a:xfrm>
            <a:off x="4979619" y="4076679"/>
            <a:ext cx="1296143" cy="463561"/>
          </a:xfrm>
          <a:prstGeom prst="wedgeRoundRectCallout">
            <a:avLst>
              <a:gd name="adj1" fmla="val 80902"/>
              <a:gd name="adj2" fmla="val 7864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find()</a:t>
            </a:r>
            <a:r>
              <a:rPr lang="ko-KR" altLang="en-US" sz="1000" dirty="0">
                <a:solidFill>
                  <a:schemeClr val="tx1"/>
                </a:solidFill>
              </a:rPr>
              <a:t>가 </a:t>
            </a:r>
            <a:r>
              <a:rPr lang="ko-KR" altLang="en-US" sz="1000" dirty="0" err="1">
                <a:solidFill>
                  <a:schemeClr val="tx1"/>
                </a:solidFill>
              </a:rPr>
              <a:t>리턴한</a:t>
            </a:r>
            <a:r>
              <a:rPr lang="ko-KR" altLang="en-US" sz="1000" dirty="0">
                <a:solidFill>
                  <a:schemeClr val="tx1"/>
                </a:solidFill>
              </a:rPr>
              <a:t> 공간에 </a:t>
            </a:r>
            <a:r>
              <a:rPr lang="en-US" altLang="ko-KR" sz="1000" dirty="0">
                <a:solidFill>
                  <a:schemeClr val="tx1"/>
                </a:solidFill>
              </a:rPr>
              <a:t>‘b’ </a:t>
            </a:r>
            <a:r>
              <a:rPr lang="ko-KR" altLang="en-US" sz="1000" dirty="0">
                <a:solidFill>
                  <a:schemeClr val="tx1"/>
                </a:solidFill>
              </a:rPr>
              <a:t>문자 저장</a:t>
            </a:r>
          </a:p>
        </p:txBody>
      </p:sp>
    </p:spTree>
    <p:extLst>
      <p:ext uri="{BB962C8B-B14F-4D97-AF65-F5344CB8AC3E}">
        <p14:creationId xmlns:p14="http://schemas.microsoft.com/office/powerpoint/2010/main" val="1939513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Check Time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7B39AD-6890-4A81-ACE2-81E7CAD9A9AA}"/>
              </a:ext>
            </a:extLst>
          </p:cNvPr>
          <p:cNvSpPr txBox="1"/>
          <p:nvPr/>
        </p:nvSpPr>
        <p:spPr>
          <a:xfrm>
            <a:off x="2272641" y="1124744"/>
            <a:ext cx="8064896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다음 함수에 대한 호출이 옳은 것은</a:t>
            </a:r>
            <a:r>
              <a:rPr lang="en-US" altLang="ko-KR" dirty="0"/>
              <a:t>?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endParaRPr lang="en-US" altLang="ko-KR" sz="1050" dirty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r>
              <a:rPr lang="en-US" altLang="ko-KR" dirty="0"/>
              <a:t>         int m = 3, n = 2;</a:t>
            </a:r>
          </a:p>
          <a:p>
            <a:endParaRPr lang="en-US" altLang="ko-KR" sz="1050" dirty="0"/>
          </a:p>
          <a:p>
            <a:pPr lvl="1"/>
            <a:r>
              <a:rPr lang="ko-KR" altLang="en-US" dirty="0"/>
              <a:t>① </a:t>
            </a:r>
            <a:r>
              <a:rPr lang="en-US" altLang="ko-KR" dirty="0"/>
              <a:t>f(m, 2);         </a:t>
            </a:r>
            <a:r>
              <a:rPr lang="ko-KR" altLang="en-US" dirty="0"/>
              <a:t>② </a:t>
            </a:r>
            <a:r>
              <a:rPr lang="en-US" altLang="ko-KR" dirty="0"/>
              <a:t>f(&amp;m, n);         </a:t>
            </a:r>
            <a:r>
              <a:rPr lang="ko-KR" altLang="en-US" dirty="0"/>
              <a:t>③ </a:t>
            </a:r>
            <a:r>
              <a:rPr lang="en-US" altLang="ko-KR" dirty="0"/>
              <a:t>f(*m, 2);         </a:t>
            </a:r>
            <a:r>
              <a:rPr lang="ko-KR" altLang="en-US" dirty="0"/>
              <a:t>④ </a:t>
            </a:r>
            <a:r>
              <a:rPr lang="en-US" altLang="ko-KR" dirty="0"/>
              <a:t>f(2, m);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D6B0FD-3F0A-4327-A0A7-75B930961CF4}"/>
              </a:ext>
            </a:extLst>
          </p:cNvPr>
          <p:cNvSpPr txBox="1"/>
          <p:nvPr/>
        </p:nvSpPr>
        <p:spPr>
          <a:xfrm>
            <a:off x="3064729" y="1628800"/>
            <a:ext cx="2376264" cy="36933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dirty="0"/>
              <a:t>void f(int &amp;a, int b)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759FDAC-CB6F-4139-9230-3B2F263DD31A}"/>
              </a:ext>
            </a:extLst>
          </p:cNvPr>
          <p:cNvSpPr txBox="1"/>
          <p:nvPr/>
        </p:nvSpPr>
        <p:spPr>
          <a:xfrm>
            <a:off x="2272641" y="3451657"/>
            <a:ext cx="8064896" cy="24699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 </a:t>
            </a:r>
            <a:r>
              <a:rPr lang="ko-KR" altLang="en-US" dirty="0"/>
              <a:t>다음 함수들에 대해 문제에서 주어진 함수의 실행 결과 </a:t>
            </a:r>
            <a:r>
              <a:rPr lang="en-US" altLang="ko-KR" dirty="0"/>
              <a:t>n </a:t>
            </a:r>
            <a:r>
              <a:rPr lang="ko-KR" altLang="en-US" dirty="0"/>
              <a:t>값은 무엇인가</a:t>
            </a:r>
            <a:r>
              <a:rPr lang="en-US" altLang="ko-KR" dirty="0"/>
              <a:t>?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endParaRPr lang="en-US" altLang="ko-KR" sz="1050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r>
              <a:rPr lang="en-US" altLang="ko-KR" dirty="0"/>
              <a:t>         int m = 3, n = 2;</a:t>
            </a:r>
          </a:p>
          <a:p>
            <a:endParaRPr lang="en-US" altLang="ko-KR" dirty="0"/>
          </a:p>
          <a:p>
            <a:r>
              <a:rPr lang="en-US" altLang="ko-KR" dirty="0"/>
              <a:t>        int n = 5;</a:t>
            </a:r>
          </a:p>
          <a:p>
            <a:endParaRPr lang="en-US" altLang="ko-KR" sz="1200" dirty="0"/>
          </a:p>
          <a:p>
            <a:pPr lvl="1"/>
            <a:r>
              <a:rPr lang="ko-KR" altLang="en-US" dirty="0"/>
              <a:t>① </a:t>
            </a:r>
            <a:r>
              <a:rPr lang="en-US" altLang="ko-KR" dirty="0"/>
              <a:t>f(n);         </a:t>
            </a:r>
            <a:r>
              <a:rPr lang="ko-KR" altLang="en-US" dirty="0"/>
              <a:t>② </a:t>
            </a:r>
            <a:r>
              <a:rPr lang="en-US" altLang="ko-KR" dirty="0"/>
              <a:t>g(&amp;n);         </a:t>
            </a:r>
            <a:r>
              <a:rPr lang="ko-KR" altLang="en-US" dirty="0"/>
              <a:t>③ </a:t>
            </a:r>
            <a:r>
              <a:rPr lang="en-US" altLang="ko-KR" dirty="0"/>
              <a:t>h(n);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F9DD71-845E-4D1C-B43D-CD91279C235B}"/>
              </a:ext>
            </a:extLst>
          </p:cNvPr>
          <p:cNvSpPr txBox="1"/>
          <p:nvPr/>
        </p:nvSpPr>
        <p:spPr>
          <a:xfrm>
            <a:off x="3064728" y="3955713"/>
            <a:ext cx="5983599" cy="92333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dirty="0"/>
              <a:t>void f(int</a:t>
            </a:r>
            <a:r>
              <a:rPr lang="ko-KR" altLang="en-US" dirty="0"/>
              <a:t> </a:t>
            </a:r>
            <a:r>
              <a:rPr lang="en-US" altLang="ko-KR" dirty="0"/>
              <a:t>a)</a:t>
            </a:r>
            <a:r>
              <a:rPr lang="ko-KR" altLang="en-US" dirty="0"/>
              <a:t> </a:t>
            </a:r>
            <a:r>
              <a:rPr lang="en-US" altLang="ko-KR" dirty="0"/>
              <a:t>{</a:t>
            </a:r>
            <a:r>
              <a:rPr lang="ko-KR" altLang="en-US" dirty="0"/>
              <a:t> </a:t>
            </a:r>
            <a:r>
              <a:rPr lang="en-US" altLang="ko-KR" dirty="0"/>
              <a:t>a</a:t>
            </a:r>
            <a:r>
              <a:rPr lang="ko-KR" altLang="en-US" dirty="0"/>
              <a:t>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en-US" altLang="ko-KR" dirty="0"/>
              <a:t>-a;</a:t>
            </a:r>
            <a:r>
              <a:rPr lang="ko-KR" altLang="en-US" dirty="0"/>
              <a:t> </a:t>
            </a:r>
            <a:r>
              <a:rPr lang="en-US" altLang="ko-KR" dirty="0"/>
              <a:t>}</a:t>
            </a:r>
          </a:p>
          <a:p>
            <a:r>
              <a:rPr lang="en-US" altLang="ko-KR" dirty="0"/>
              <a:t>void g(int *a) { *a = -*a; }</a:t>
            </a:r>
          </a:p>
          <a:p>
            <a:r>
              <a:rPr lang="en-US" altLang="ko-KR" dirty="0"/>
              <a:t>void h(int &amp;a) { a= -a; }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86DCBD3-441A-48F8-ABB4-F3C198972897}"/>
              </a:ext>
            </a:extLst>
          </p:cNvPr>
          <p:cNvSpPr txBox="1"/>
          <p:nvPr/>
        </p:nvSpPr>
        <p:spPr>
          <a:xfrm>
            <a:off x="3143672" y="5803662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5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4D039FD-D0C0-417D-94F9-2539C0DA3327}"/>
              </a:ext>
            </a:extLst>
          </p:cNvPr>
          <p:cNvSpPr txBox="1"/>
          <p:nvPr/>
        </p:nvSpPr>
        <p:spPr>
          <a:xfrm>
            <a:off x="4727848" y="5803662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-5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B85EDDC-08C3-44D0-BF1C-94C2A153CF3E}"/>
              </a:ext>
            </a:extLst>
          </p:cNvPr>
          <p:cNvSpPr txBox="1"/>
          <p:nvPr/>
        </p:nvSpPr>
        <p:spPr>
          <a:xfrm>
            <a:off x="6168008" y="5803662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-5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8FA0B33D-398B-468D-A430-2B3DF8BEE4A4}"/>
              </a:ext>
            </a:extLst>
          </p:cNvPr>
          <p:cNvSpPr/>
          <p:nvPr/>
        </p:nvSpPr>
        <p:spPr>
          <a:xfrm>
            <a:off x="2754583" y="2517444"/>
            <a:ext cx="353104" cy="353104"/>
          </a:xfrm>
          <a:prstGeom prst="ellipse">
            <a:avLst/>
          </a:prstGeom>
          <a:ln>
            <a:solidFill>
              <a:srgbClr val="FF0000"/>
            </a:solidFill>
            <a:headEnd type="oval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2881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  <p:bldP spid="13" grpId="0"/>
      <p:bldP spid="14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Check Time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7B39AD-6890-4A81-ACE2-81E7CAD9A9AA}"/>
              </a:ext>
            </a:extLst>
          </p:cNvPr>
          <p:cNvSpPr txBox="1"/>
          <p:nvPr/>
        </p:nvSpPr>
        <p:spPr>
          <a:xfrm>
            <a:off x="2053149" y="1162255"/>
            <a:ext cx="8503879" cy="31858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다음 코드에 대해 아래 문제가 순서대로 실행될 때</a:t>
            </a:r>
            <a:r>
              <a:rPr lang="en-US" altLang="ko-KR" dirty="0"/>
              <a:t>, </a:t>
            </a:r>
            <a:r>
              <a:rPr lang="ko-KR" altLang="en-US" dirty="0"/>
              <a:t>배열 </a:t>
            </a:r>
            <a:r>
              <a:rPr lang="en-US" altLang="ko-KR" dirty="0" err="1"/>
              <a:t>ar</a:t>
            </a:r>
            <a:r>
              <a:rPr lang="ko-KR" altLang="en-US" dirty="0"/>
              <a:t>은 어떻게 변하는가</a:t>
            </a:r>
            <a:r>
              <a:rPr lang="en-US" altLang="ko-KR" dirty="0"/>
              <a:t>?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endParaRPr lang="en-US" altLang="ko-KR" sz="1050" dirty="0"/>
          </a:p>
          <a:p>
            <a:pPr marL="342900" indent="-342900">
              <a:buAutoNum type="arabicPeriod"/>
            </a:pPr>
            <a:endParaRPr lang="en-US" altLang="ko-KR" sz="1050" dirty="0"/>
          </a:p>
          <a:p>
            <a:pPr marL="342900" indent="-342900">
              <a:buAutoNum type="arabicPeriod"/>
            </a:pPr>
            <a:endParaRPr lang="en-US" altLang="ko-KR" sz="1050" dirty="0"/>
          </a:p>
          <a:p>
            <a:pPr marL="342900" indent="-342900">
              <a:buAutoNum type="arabicPeriod"/>
            </a:pPr>
            <a:endParaRPr lang="en-US" altLang="ko-KR" sz="1050" dirty="0"/>
          </a:p>
          <a:p>
            <a:pPr marL="342900" indent="-342900">
              <a:buAutoNum type="arabicPeriod"/>
            </a:pPr>
            <a:endParaRPr lang="en-US" altLang="ko-KR" sz="1050" dirty="0"/>
          </a:p>
          <a:p>
            <a:pPr marL="342900" indent="-342900">
              <a:buAutoNum type="arabicPeriod"/>
            </a:pPr>
            <a:endParaRPr lang="en-US" altLang="ko-KR" sz="1050" dirty="0"/>
          </a:p>
          <a:p>
            <a:pPr marL="342900" indent="-342900">
              <a:buAutoNum type="arabicPeriod"/>
            </a:pPr>
            <a:endParaRPr lang="en-US" altLang="ko-KR" sz="1050" dirty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     (1) f(0) = 100;  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         (2) f(0) = f(1) + f(2) + (f3) +f(4);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         (3) int&amp; v = f(2); v++;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D6B0FD-3F0A-4327-A0A7-75B930961CF4}"/>
              </a:ext>
            </a:extLst>
          </p:cNvPr>
          <p:cNvSpPr txBox="1"/>
          <p:nvPr/>
        </p:nvSpPr>
        <p:spPr>
          <a:xfrm>
            <a:off x="3064728" y="1628800"/>
            <a:ext cx="4687455" cy="1200329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dirty="0"/>
              <a:t>int </a:t>
            </a:r>
            <a:r>
              <a:rPr lang="en-US" altLang="ko-KR" dirty="0" err="1"/>
              <a:t>ar</a:t>
            </a:r>
            <a:r>
              <a:rPr lang="en-US" altLang="ko-KR" dirty="0"/>
              <a:t>[] = {0,1,3,5,7};</a:t>
            </a:r>
          </a:p>
          <a:p>
            <a:r>
              <a:rPr lang="en-US" altLang="ko-KR" dirty="0"/>
              <a:t>int&amp; f(int n) {</a:t>
            </a:r>
          </a:p>
          <a:p>
            <a:r>
              <a:rPr lang="en-US" altLang="ko-KR" dirty="0"/>
              <a:t>       return </a:t>
            </a:r>
            <a:r>
              <a:rPr lang="en-US" altLang="ko-KR" dirty="0" err="1"/>
              <a:t>ar</a:t>
            </a:r>
            <a:r>
              <a:rPr lang="en-US" altLang="ko-KR" dirty="0"/>
              <a:t>[n];</a:t>
            </a:r>
          </a:p>
          <a:p>
            <a:r>
              <a:rPr lang="en-US" altLang="ko-KR" dirty="0"/>
              <a:t>}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C70177-19E7-4E0C-80D7-8B3CC0AADE86}"/>
              </a:ext>
            </a:extLst>
          </p:cNvPr>
          <p:cNvSpPr txBox="1"/>
          <p:nvPr/>
        </p:nvSpPr>
        <p:spPr>
          <a:xfrm>
            <a:off x="4727848" y="3111008"/>
            <a:ext cx="230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ar</a:t>
            </a:r>
            <a:r>
              <a:rPr lang="en-US" altLang="ko-KR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 = {100,1,3,5,7}</a:t>
            </a:r>
            <a:endParaRPr lang="ko-KR" altLang="en-US" dirty="0">
              <a:solidFill>
                <a:srgbClr val="FF0000"/>
              </a:solidFill>
              <a:latin typeface="Cambria" panose="020405030504060302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288890C-85D8-41D6-872B-67E1780B4766}"/>
              </a:ext>
            </a:extLst>
          </p:cNvPr>
          <p:cNvSpPr txBox="1"/>
          <p:nvPr/>
        </p:nvSpPr>
        <p:spPr>
          <a:xfrm>
            <a:off x="6384032" y="3507855"/>
            <a:ext cx="230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ar</a:t>
            </a:r>
            <a:r>
              <a:rPr lang="en-US" altLang="ko-KR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 = {16,1,3,5,7}</a:t>
            </a:r>
            <a:endParaRPr lang="ko-KR" altLang="en-US" dirty="0">
              <a:solidFill>
                <a:srgbClr val="FF0000"/>
              </a:solidFill>
              <a:latin typeface="Cambria" panose="020405030504060302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D151BFC-D64D-480C-AA04-AEAADA957100}"/>
              </a:ext>
            </a:extLst>
          </p:cNvPr>
          <p:cNvSpPr txBox="1"/>
          <p:nvPr/>
        </p:nvSpPr>
        <p:spPr>
          <a:xfrm>
            <a:off x="5303912" y="3974400"/>
            <a:ext cx="230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ar</a:t>
            </a:r>
            <a:r>
              <a:rPr lang="en-US" altLang="ko-KR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 = {16,1,4,5,7}</a:t>
            </a:r>
            <a:endParaRPr lang="ko-KR" altLang="en-US" dirty="0">
              <a:solidFill>
                <a:srgbClr val="FF0000"/>
              </a:solidFill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1088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5" grpId="0"/>
      <p:bldP spid="16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3592" y="366282"/>
            <a:ext cx="7992888" cy="6350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263352" y="260648"/>
            <a:ext cx="3096344" cy="576263"/>
          </a:xfrm>
        </p:spPr>
        <p:txBody>
          <a:bodyPr>
            <a:noAutofit/>
          </a:bodyPr>
          <a:lstStyle/>
          <a:p>
            <a:r>
              <a:rPr lang="en-US" altLang="ko-KR" sz="2400" dirty="0">
                <a:solidFill>
                  <a:schemeClr val="tx1"/>
                </a:solidFill>
                <a:effectLst/>
              </a:rPr>
              <a:t>C++</a:t>
            </a:r>
            <a:r>
              <a:rPr lang="ko-KR" altLang="en-US" sz="2400" dirty="0">
                <a:solidFill>
                  <a:schemeClr val="tx1"/>
                </a:solidFill>
                <a:effectLst/>
              </a:rPr>
              <a:t>에서 객체의 복사</a:t>
            </a:r>
          </a:p>
        </p:txBody>
      </p:sp>
    </p:spTree>
    <p:extLst>
      <p:ext uri="{BB962C8B-B14F-4D97-AF65-F5344CB8AC3E}">
        <p14:creationId xmlns:p14="http://schemas.microsoft.com/office/powerpoint/2010/main" val="14054395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복사 </a:t>
            </a:r>
            <a:r>
              <a:rPr lang="ko-KR" altLang="en-US" dirty="0" err="1"/>
              <a:t>생성자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복사 </a:t>
            </a:r>
            <a:r>
              <a:rPr lang="ko-KR" altLang="en-US" dirty="0" err="1"/>
              <a:t>생성자</a:t>
            </a:r>
            <a:r>
              <a:rPr lang="en-US" altLang="ko-KR" dirty="0"/>
              <a:t>(copy constructor)</a:t>
            </a:r>
            <a:r>
              <a:rPr lang="ko-KR" altLang="en-US" dirty="0"/>
              <a:t>란</a:t>
            </a:r>
            <a:r>
              <a:rPr lang="en-US" altLang="ko-KR" dirty="0"/>
              <a:t>?</a:t>
            </a:r>
          </a:p>
          <a:p>
            <a:pPr lvl="1"/>
            <a:r>
              <a:rPr lang="ko-KR" altLang="en-US" dirty="0"/>
              <a:t>객체의 복사 생성시 호출되는 특별한 </a:t>
            </a:r>
            <a:r>
              <a:rPr lang="ko-KR" altLang="en-US" dirty="0" err="1"/>
              <a:t>생성자</a:t>
            </a:r>
            <a:endParaRPr lang="en-US" altLang="ko-KR" dirty="0"/>
          </a:p>
          <a:p>
            <a:pPr>
              <a:spcBef>
                <a:spcPts val="1200"/>
              </a:spcBef>
            </a:pPr>
            <a:r>
              <a:rPr lang="ko-KR" altLang="en-US" dirty="0"/>
              <a:t>특징</a:t>
            </a:r>
            <a:endParaRPr lang="en-US" altLang="ko-KR" dirty="0"/>
          </a:p>
          <a:p>
            <a:pPr lvl="1">
              <a:spcAft>
                <a:spcPts val="300"/>
              </a:spcAft>
            </a:pPr>
            <a:r>
              <a:rPr lang="ko-KR" altLang="en-US" dirty="0"/>
              <a:t>한 클래스에 </a:t>
            </a:r>
            <a:r>
              <a:rPr lang="ko-KR" altLang="en-US" dirty="0">
                <a:solidFill>
                  <a:srgbClr val="FF0000"/>
                </a:solidFill>
              </a:rPr>
              <a:t>오직 한 개</a:t>
            </a:r>
            <a:r>
              <a:rPr lang="ko-KR" altLang="en-US" dirty="0"/>
              <a:t>만 선언 가능</a:t>
            </a:r>
          </a:p>
          <a:p>
            <a:pPr lvl="1">
              <a:spcAft>
                <a:spcPts val="300"/>
              </a:spcAft>
            </a:pPr>
            <a:r>
              <a:rPr lang="ko-KR" altLang="en-US" dirty="0"/>
              <a:t>복사 </a:t>
            </a:r>
            <a:r>
              <a:rPr lang="ko-KR" altLang="en-US" dirty="0" err="1"/>
              <a:t>생성자는</a:t>
            </a:r>
            <a:r>
              <a:rPr lang="ko-KR" altLang="en-US" dirty="0"/>
              <a:t> 보통 </a:t>
            </a:r>
            <a:r>
              <a:rPr lang="ko-KR" altLang="en-US" dirty="0" err="1"/>
              <a:t>생성자와</a:t>
            </a:r>
            <a:r>
              <a:rPr lang="ko-KR" altLang="en-US" dirty="0"/>
              <a:t> 클래스 내에 중복 선언 가능</a:t>
            </a:r>
            <a:endParaRPr lang="en-US" altLang="ko-KR" dirty="0"/>
          </a:p>
          <a:p>
            <a:pPr lvl="1">
              <a:spcAft>
                <a:spcPts val="300"/>
              </a:spcAft>
            </a:pPr>
            <a:r>
              <a:rPr lang="ko-KR" altLang="en-US" dirty="0"/>
              <a:t>모양</a:t>
            </a:r>
            <a:endParaRPr lang="en-US" altLang="ko-KR" dirty="0"/>
          </a:p>
          <a:p>
            <a:pPr lvl="2">
              <a:lnSpc>
                <a:spcPts val="2300"/>
              </a:lnSpc>
              <a:spcBef>
                <a:spcPts val="0"/>
              </a:spcBef>
            </a:pPr>
            <a:r>
              <a:rPr lang="ko-KR" altLang="en-US" dirty="0"/>
              <a:t>클래스에 대한 </a:t>
            </a:r>
            <a:r>
              <a:rPr lang="ko-KR" altLang="en-US" dirty="0">
                <a:solidFill>
                  <a:srgbClr val="FF0000"/>
                </a:solidFill>
              </a:rPr>
              <a:t>참조 매개 변수</a:t>
            </a:r>
            <a:r>
              <a:rPr lang="ko-KR" altLang="en-US" dirty="0"/>
              <a:t>를 가지는 독특한 </a:t>
            </a:r>
            <a:r>
              <a:rPr lang="ko-KR" altLang="en-US" dirty="0" err="1">
                <a:solidFill>
                  <a:srgbClr val="FF0000"/>
                </a:solidFill>
              </a:rPr>
              <a:t>생성자</a:t>
            </a:r>
            <a:endParaRPr lang="ko-KR" altLang="en-US" dirty="0">
              <a:solidFill>
                <a:srgbClr val="FF0000"/>
              </a:solidFill>
            </a:endParaRPr>
          </a:p>
          <a:p>
            <a:pPr>
              <a:spcBef>
                <a:spcPts val="1200"/>
              </a:spcBef>
            </a:pPr>
            <a:r>
              <a:rPr lang="ko-KR" altLang="en-US" dirty="0"/>
              <a:t>복사 </a:t>
            </a:r>
            <a:r>
              <a:rPr lang="ko-KR" altLang="en-US" dirty="0" err="1"/>
              <a:t>생성자</a:t>
            </a:r>
            <a:r>
              <a:rPr lang="ko-KR" altLang="en-US" dirty="0"/>
              <a:t> 선언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4367808" y="4061971"/>
            <a:ext cx="4608512" cy="2031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400" dirty="0"/>
              <a:t>class Circle {</a:t>
            </a:r>
          </a:p>
          <a:p>
            <a:pPr defTabSz="180000" fontAlgn="base" latinLnBrk="0"/>
            <a:r>
              <a:rPr lang="en-US" altLang="ko-KR" sz="1400" dirty="0"/>
              <a:t>	............</a:t>
            </a:r>
          </a:p>
          <a:p>
            <a:pPr defTabSz="180000" fontAlgn="base" latinLnBrk="0"/>
            <a:r>
              <a:rPr lang="en-US" altLang="ko-KR" sz="1400" dirty="0"/>
              <a:t>	</a:t>
            </a:r>
            <a:r>
              <a:rPr lang="en-US" altLang="ko-KR" sz="1400" b="1" dirty="0"/>
              <a:t>Circle(</a:t>
            </a:r>
            <a:r>
              <a:rPr lang="en-US" altLang="ko-KR" sz="1400" b="1" dirty="0" err="1"/>
              <a:t>const</a:t>
            </a:r>
            <a:r>
              <a:rPr lang="ko-KR" altLang="en-US" sz="1400" b="1" dirty="0"/>
              <a:t> </a:t>
            </a:r>
            <a:r>
              <a:rPr lang="en-US" altLang="ko-KR" sz="1400" b="1" dirty="0"/>
              <a:t>Circle&amp; c); </a:t>
            </a:r>
            <a:r>
              <a:rPr lang="en-US" altLang="ko-KR" sz="1400" dirty="0"/>
              <a:t>// </a:t>
            </a:r>
            <a:r>
              <a:rPr lang="ko-KR" altLang="en-US" sz="1400" dirty="0"/>
              <a:t>복사 </a:t>
            </a:r>
            <a:r>
              <a:rPr lang="ko-KR" altLang="en-US" sz="1400" dirty="0" err="1"/>
              <a:t>생성자</a:t>
            </a:r>
            <a:r>
              <a:rPr lang="ko-KR" altLang="en-US" sz="1400" dirty="0"/>
              <a:t> 선언</a:t>
            </a:r>
            <a:endParaRPr lang="en-US" altLang="ko-KR" sz="1400" dirty="0"/>
          </a:p>
          <a:p>
            <a:pPr defTabSz="180000" fontAlgn="base" latinLnBrk="0"/>
            <a:r>
              <a:rPr lang="en-US" altLang="ko-KR" sz="1400" dirty="0"/>
              <a:t>	............</a:t>
            </a:r>
            <a:endParaRPr lang="ko-KR" altLang="en-US" sz="1400" dirty="0"/>
          </a:p>
          <a:p>
            <a:pPr defTabSz="180000" fontAlgn="base" latinLnBrk="0"/>
            <a:r>
              <a:rPr lang="en-US" altLang="ko-KR" sz="1400" dirty="0"/>
              <a:t>};</a:t>
            </a:r>
          </a:p>
          <a:p>
            <a:pPr defTabSz="180000" fontAlgn="base" latinLnBrk="0"/>
            <a:endParaRPr lang="en-US" altLang="ko-KR" sz="1400" dirty="0"/>
          </a:p>
          <a:p>
            <a:pPr defTabSz="180000" fontAlgn="base" latinLnBrk="0"/>
            <a:r>
              <a:rPr lang="en-US" altLang="ko-KR" sz="1400" b="1" dirty="0"/>
              <a:t>Circle::Circle(</a:t>
            </a:r>
            <a:r>
              <a:rPr lang="en-US" altLang="ko-KR" sz="1400" b="1" dirty="0" err="1"/>
              <a:t>const</a:t>
            </a:r>
            <a:r>
              <a:rPr lang="en-US" altLang="ko-KR" sz="1400" b="1" dirty="0"/>
              <a:t> Circle&amp; c) </a:t>
            </a:r>
            <a:r>
              <a:rPr lang="en-US" altLang="ko-KR" sz="1400" dirty="0"/>
              <a:t>{ // </a:t>
            </a:r>
            <a:r>
              <a:rPr lang="ko-KR" altLang="en-US" sz="1400" dirty="0"/>
              <a:t>복사 </a:t>
            </a:r>
            <a:r>
              <a:rPr lang="ko-KR" altLang="en-US" sz="1400" dirty="0" err="1"/>
              <a:t>생성자</a:t>
            </a:r>
            <a:r>
              <a:rPr lang="ko-KR" altLang="en-US" sz="1400" dirty="0"/>
              <a:t> 구현</a:t>
            </a:r>
          </a:p>
          <a:p>
            <a:pPr defTabSz="180000" fontAlgn="base" latinLnBrk="0"/>
            <a:r>
              <a:rPr lang="ko-KR" altLang="en-US" sz="1400" dirty="0"/>
              <a:t>	</a:t>
            </a:r>
            <a:r>
              <a:rPr lang="en-US" altLang="ko-KR" sz="1400" dirty="0"/>
              <a:t>............</a:t>
            </a:r>
            <a:endParaRPr lang="ko-KR" altLang="en-US" sz="1400" dirty="0"/>
          </a:p>
          <a:p>
            <a:pPr defTabSz="180000" fontAlgn="base" latinLnBrk="0"/>
            <a:r>
              <a:rPr lang="en-US" altLang="ko-KR" sz="1400" dirty="0"/>
              <a:t>}</a:t>
            </a:r>
            <a:endParaRPr lang="ko-KR" altLang="en-US" sz="1400" dirty="0"/>
          </a:p>
        </p:txBody>
      </p:sp>
      <p:cxnSp>
        <p:nvCxnSpPr>
          <p:cNvPr id="6" name="직선 연결선 5"/>
          <p:cNvCxnSpPr/>
          <p:nvPr/>
        </p:nvCxnSpPr>
        <p:spPr>
          <a:xfrm>
            <a:off x="5696203" y="4761891"/>
            <a:ext cx="576064" cy="0"/>
          </a:xfrm>
          <a:prstGeom prst="line">
            <a:avLst/>
          </a:prstGeom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모서리가 둥근 사각형 설명선 6"/>
          <p:cNvSpPr/>
          <p:nvPr/>
        </p:nvSpPr>
        <p:spPr>
          <a:xfrm>
            <a:off x="5787200" y="4931415"/>
            <a:ext cx="1388920" cy="384083"/>
          </a:xfrm>
          <a:prstGeom prst="wedgeRoundRectCallout">
            <a:avLst>
              <a:gd name="adj1" fmla="val -23070"/>
              <a:gd name="adj2" fmla="val -94433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자기 클래스에 대한  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참조 매개 변수</a:t>
            </a:r>
          </a:p>
        </p:txBody>
      </p:sp>
    </p:spTree>
    <p:extLst>
      <p:ext uri="{BB962C8B-B14F-4D97-AF65-F5344CB8AC3E}">
        <p14:creationId xmlns:p14="http://schemas.microsoft.com/office/powerpoint/2010/main" val="12994303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디폴트 복사 </a:t>
            </a:r>
            <a:r>
              <a:rPr lang="ko-KR" altLang="en-US" dirty="0" err="1"/>
              <a:t>생성자</a:t>
            </a:r>
            <a:r>
              <a:rPr lang="ko-KR" altLang="en-US" dirty="0"/>
              <a:t> 사례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1847528" y="1653108"/>
            <a:ext cx="4556218" cy="258532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dirty="0"/>
              <a:t>class Book {</a:t>
            </a:r>
          </a:p>
          <a:p>
            <a:pPr defTabSz="180000" fontAlgn="base" latinLnBrk="0"/>
            <a:r>
              <a:rPr lang="en-US" altLang="ko-KR" dirty="0"/>
              <a:t>	double price; 	// </a:t>
            </a:r>
            <a:r>
              <a:rPr lang="ko-KR" altLang="en-US" dirty="0"/>
              <a:t>가격</a:t>
            </a:r>
            <a:endParaRPr lang="en-US" altLang="ko-KR" dirty="0"/>
          </a:p>
          <a:p>
            <a:pPr defTabSz="180000" fontAlgn="base" latinLnBrk="0"/>
            <a:r>
              <a:rPr lang="en-US" altLang="ko-KR" dirty="0"/>
              <a:t>	</a:t>
            </a:r>
            <a:r>
              <a:rPr lang="en-US" altLang="ko-KR" dirty="0" err="1"/>
              <a:t>int</a:t>
            </a:r>
            <a:r>
              <a:rPr lang="en-US" altLang="ko-KR" dirty="0"/>
              <a:t> pages;		 	// </a:t>
            </a:r>
            <a:r>
              <a:rPr lang="ko-KR" altLang="en-US" dirty="0"/>
              <a:t>페이지수</a:t>
            </a:r>
            <a:endParaRPr lang="en-US" altLang="ko-KR" dirty="0"/>
          </a:p>
          <a:p>
            <a:pPr defTabSz="180000" fontAlgn="base" latinLnBrk="0"/>
            <a:r>
              <a:rPr lang="en-US" altLang="ko-KR" dirty="0"/>
              <a:t>	char *title; 			// </a:t>
            </a:r>
            <a:r>
              <a:rPr lang="ko-KR" altLang="en-US" dirty="0"/>
              <a:t>제목</a:t>
            </a:r>
            <a:endParaRPr lang="en-US" altLang="ko-KR" dirty="0"/>
          </a:p>
          <a:p>
            <a:pPr defTabSz="180000" fontAlgn="base" latinLnBrk="0"/>
            <a:r>
              <a:rPr lang="en-US" altLang="ko-KR" dirty="0"/>
              <a:t>	char *author; 	// </a:t>
            </a:r>
            <a:r>
              <a:rPr lang="ko-KR" altLang="en-US" dirty="0"/>
              <a:t>저자이름</a:t>
            </a:r>
            <a:endParaRPr lang="en-US" altLang="ko-KR" dirty="0"/>
          </a:p>
          <a:p>
            <a:pPr defTabSz="180000" fontAlgn="base" latinLnBrk="0"/>
            <a:r>
              <a:rPr lang="en-US" altLang="ko-KR" dirty="0"/>
              <a:t>public:</a:t>
            </a:r>
          </a:p>
          <a:p>
            <a:pPr defTabSz="180000" fontAlgn="base" latinLnBrk="0"/>
            <a:r>
              <a:rPr lang="en-US" altLang="ko-KR" dirty="0"/>
              <a:t>	Book(double </a:t>
            </a:r>
            <a:r>
              <a:rPr lang="en-US" altLang="ko-KR" dirty="0" err="1"/>
              <a:t>pr</a:t>
            </a:r>
            <a:r>
              <a:rPr lang="en-US" altLang="ko-KR" dirty="0"/>
              <a:t>, </a:t>
            </a:r>
            <a:r>
              <a:rPr lang="en-US" altLang="ko-KR" dirty="0" err="1"/>
              <a:t>int</a:t>
            </a:r>
            <a:r>
              <a:rPr lang="en-US" altLang="ko-KR" dirty="0"/>
              <a:t> pa, char* t, char* a;);</a:t>
            </a:r>
          </a:p>
          <a:p>
            <a:pPr defTabSz="180000" fontAlgn="base" latinLnBrk="0"/>
            <a:r>
              <a:rPr lang="en-US" altLang="ko-KR" dirty="0"/>
              <a:t>	~Book()</a:t>
            </a:r>
          </a:p>
          <a:p>
            <a:pPr defTabSz="180000" fontAlgn="base" latinLnBrk="0"/>
            <a:r>
              <a:rPr lang="en-US" altLang="ko-KR" dirty="0"/>
              <a:t>};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524878" y="4509120"/>
            <a:ext cx="32015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복사 생성자가 없는 </a:t>
            </a:r>
            <a:r>
              <a:rPr lang="en-US" altLang="ko-KR" sz="1600" dirty="0"/>
              <a:t>Book </a:t>
            </a:r>
            <a:r>
              <a:rPr lang="ko-KR" altLang="en-US" sz="1600" dirty="0"/>
              <a:t>클래스</a:t>
            </a:r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6816080" y="1653108"/>
            <a:ext cx="3096344" cy="1532334"/>
          </a:xfrm>
          <a:prstGeom prst="wedgeRoundRectCallout">
            <a:avLst>
              <a:gd name="adj1" fmla="val -85202"/>
              <a:gd name="adj2" fmla="val 3188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400" dirty="0"/>
              <a:t>Book(</a:t>
            </a:r>
            <a:r>
              <a:rPr lang="en-US" altLang="ko-KR" sz="1400" dirty="0" err="1"/>
              <a:t>const</a:t>
            </a:r>
            <a:r>
              <a:rPr lang="en-US" altLang="ko-KR" sz="1400" dirty="0"/>
              <a:t> Book&amp; book) {</a:t>
            </a:r>
          </a:p>
          <a:p>
            <a:pPr defTabSz="180000" fontAlgn="base" latinLnBrk="0"/>
            <a:r>
              <a:rPr lang="en-US" altLang="ko-KR" sz="1400" dirty="0"/>
              <a:t>	this-&gt;price = </a:t>
            </a:r>
            <a:r>
              <a:rPr lang="en-US" altLang="ko-KR" sz="1400" dirty="0" err="1"/>
              <a:t>book.price</a:t>
            </a:r>
            <a:r>
              <a:rPr lang="en-US" altLang="ko-KR" sz="1400" dirty="0"/>
              <a:t>;</a:t>
            </a:r>
          </a:p>
          <a:p>
            <a:pPr defTabSz="180000" fontAlgn="base" latinLnBrk="0"/>
            <a:r>
              <a:rPr lang="en-US" altLang="ko-KR" sz="1400" dirty="0"/>
              <a:t>	this-&gt;pages = </a:t>
            </a:r>
            <a:r>
              <a:rPr lang="en-US" altLang="ko-KR" sz="1400" dirty="0" err="1"/>
              <a:t>book.pages</a:t>
            </a:r>
            <a:r>
              <a:rPr lang="en-US" altLang="ko-KR" sz="1400" dirty="0"/>
              <a:t>;</a:t>
            </a:r>
          </a:p>
          <a:p>
            <a:pPr defTabSz="180000" fontAlgn="base" latinLnBrk="0"/>
            <a:r>
              <a:rPr lang="en-US" altLang="ko-KR" sz="1400" dirty="0"/>
              <a:t>	this-&gt;title = </a:t>
            </a:r>
            <a:r>
              <a:rPr lang="en-US" altLang="ko-KR" sz="1400" dirty="0" err="1"/>
              <a:t>book.title</a:t>
            </a:r>
            <a:r>
              <a:rPr lang="en-US" altLang="ko-KR" sz="1400" dirty="0"/>
              <a:t>;</a:t>
            </a:r>
          </a:p>
          <a:p>
            <a:pPr defTabSz="180000" fontAlgn="base" latinLnBrk="0"/>
            <a:r>
              <a:rPr lang="en-US" altLang="ko-KR" sz="1400" dirty="0"/>
              <a:t>	this-&gt;author = </a:t>
            </a:r>
            <a:r>
              <a:rPr lang="en-US" altLang="ko-KR" sz="1400" dirty="0" err="1"/>
              <a:t>book.author</a:t>
            </a:r>
            <a:r>
              <a:rPr lang="en-US" altLang="ko-KR" sz="1400" dirty="0"/>
              <a:t>;</a:t>
            </a:r>
          </a:p>
          <a:p>
            <a:pPr defTabSz="180000" fontAlgn="base" latinLnBrk="0"/>
            <a:r>
              <a:rPr lang="en-US" altLang="ko-KR" sz="1400" dirty="0"/>
              <a:t>}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312521" y="3380171"/>
            <a:ext cx="21034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컴파일러가 삽입하는</a:t>
            </a:r>
            <a:endParaRPr lang="en-US" altLang="ko-KR" sz="1600" dirty="0"/>
          </a:p>
          <a:p>
            <a:r>
              <a:rPr lang="ko-KR" altLang="en-US" sz="1600" dirty="0"/>
              <a:t> 디폴트 복사 </a:t>
            </a:r>
            <a:r>
              <a:rPr lang="ko-KR" altLang="en-US" sz="1600" dirty="0" err="1"/>
              <a:t>생성자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1203527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263352" y="548680"/>
            <a:ext cx="3935760" cy="576263"/>
          </a:xfrm>
        </p:spPr>
        <p:txBody>
          <a:bodyPr>
            <a:noAutofit/>
          </a:bodyPr>
          <a:lstStyle/>
          <a:p>
            <a:r>
              <a:rPr lang="ko-KR" altLang="en-US" sz="2400" dirty="0">
                <a:solidFill>
                  <a:schemeClr val="tx1"/>
                </a:solidFill>
                <a:effectLst/>
              </a:rPr>
              <a:t>예제 </a:t>
            </a:r>
            <a:r>
              <a:rPr lang="en-US" altLang="ko-KR" sz="2400" dirty="0">
                <a:solidFill>
                  <a:schemeClr val="tx1"/>
                </a:solidFill>
                <a:effectLst/>
              </a:rPr>
              <a:t>5-10</a:t>
            </a:r>
            <a:r>
              <a:rPr lang="ko-KR" altLang="en-US" sz="2400" dirty="0">
                <a:solidFill>
                  <a:schemeClr val="tx1"/>
                </a:solidFill>
                <a:effectLst/>
              </a:rPr>
              <a:t>의  실행 과정</a:t>
            </a:r>
          </a:p>
        </p:txBody>
      </p:sp>
      <p:pic>
        <p:nvPicPr>
          <p:cNvPr id="6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5800" y="26223"/>
            <a:ext cx="5615126" cy="6741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481669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51584" y="44624"/>
            <a:ext cx="6120680" cy="576064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포인터 기초 지식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46FAAB1-802B-463D-9C9A-32BE14D5BC8E}"/>
              </a:ext>
            </a:extLst>
          </p:cNvPr>
          <p:cNvSpPr txBox="1"/>
          <p:nvPr/>
        </p:nvSpPr>
        <p:spPr>
          <a:xfrm>
            <a:off x="3179676" y="5229200"/>
            <a:ext cx="10801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FF0000"/>
                </a:solidFill>
              </a:rPr>
              <a:t>포인터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CB667D-3259-4579-A913-D2C728C334B7}"/>
              </a:ext>
            </a:extLst>
          </p:cNvPr>
          <p:cNvSpPr txBox="1"/>
          <p:nvPr/>
        </p:nvSpPr>
        <p:spPr>
          <a:xfrm>
            <a:off x="8148228" y="5229200"/>
            <a:ext cx="10801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FF0000"/>
                </a:solidFill>
              </a:rPr>
              <a:t>레퍼런스</a:t>
            </a:r>
          </a:p>
        </p:txBody>
      </p:sp>
      <p:graphicFrame>
        <p:nvGraphicFramePr>
          <p:cNvPr id="12" name="표 12">
            <a:extLst>
              <a:ext uri="{FF2B5EF4-FFF2-40B4-BE49-F238E27FC236}">
                <a16:creationId xmlns:a16="http://schemas.microsoft.com/office/drawing/2014/main" id="{31FB3158-5CAD-4051-934E-98AF706A3BE5}"/>
              </a:ext>
            </a:extLst>
          </p:cNvPr>
          <p:cNvGraphicFramePr>
            <a:graphicFrameLocks noGrp="1"/>
          </p:cNvGraphicFramePr>
          <p:nvPr/>
        </p:nvGraphicFramePr>
        <p:xfrm>
          <a:off x="2794964" y="1268760"/>
          <a:ext cx="1471712" cy="350142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471712">
                  <a:extLst>
                    <a:ext uri="{9D8B030D-6E8A-4147-A177-3AD203B41FA5}">
                      <a16:colId xmlns:a16="http://schemas.microsoft.com/office/drawing/2014/main" val="4255218891"/>
                    </a:ext>
                  </a:extLst>
                </a:gridCol>
              </a:tblGrid>
              <a:tr h="7002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STACK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54421778"/>
                  </a:ext>
                </a:extLst>
              </a:tr>
              <a:tr h="7002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…..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1504559"/>
                  </a:ext>
                </a:extLst>
              </a:tr>
              <a:tr h="7002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54998078"/>
                  </a:ext>
                </a:extLst>
              </a:tr>
              <a:tr h="700284"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49731991"/>
                  </a:ext>
                </a:extLst>
              </a:tr>
              <a:tr h="7002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0x1100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69682250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9A2DF2C0-5793-4067-9726-D9EBDC402471}"/>
              </a:ext>
            </a:extLst>
          </p:cNvPr>
          <p:cNvGraphicFramePr>
            <a:graphicFrameLocks noGrp="1"/>
          </p:cNvGraphicFramePr>
          <p:nvPr/>
        </p:nvGraphicFramePr>
        <p:xfrm>
          <a:off x="5303912" y="1268760"/>
          <a:ext cx="1471712" cy="3528392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471712">
                  <a:extLst>
                    <a:ext uri="{9D8B030D-6E8A-4147-A177-3AD203B41FA5}">
                      <a16:colId xmlns:a16="http://schemas.microsoft.com/office/drawing/2014/main" val="4255218891"/>
                    </a:ext>
                  </a:extLst>
                </a:gridCol>
              </a:tblGrid>
              <a:tr h="8820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STACK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54421778"/>
                  </a:ext>
                </a:extLst>
              </a:tr>
              <a:tr h="13501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HEAP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504559"/>
                  </a:ext>
                </a:extLst>
              </a:tr>
              <a:tr h="6480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DATA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54998078"/>
                  </a:ext>
                </a:extLst>
              </a:tr>
              <a:tr h="6480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CODE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49731991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577D10E1-8008-4E56-B170-79B031C6F4DB}"/>
              </a:ext>
            </a:extLst>
          </p:cNvPr>
          <p:cNvSpPr txBox="1"/>
          <p:nvPr/>
        </p:nvSpPr>
        <p:spPr>
          <a:xfrm>
            <a:off x="2394468" y="2708920"/>
            <a:ext cx="2880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a</a:t>
            </a:r>
            <a:endParaRPr lang="ko-KR" altLang="en-US" sz="2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30C128A-3EC8-449A-B7BF-64CB49F36F29}"/>
              </a:ext>
            </a:extLst>
          </p:cNvPr>
          <p:cNvSpPr txBox="1"/>
          <p:nvPr/>
        </p:nvSpPr>
        <p:spPr>
          <a:xfrm>
            <a:off x="2290908" y="4149080"/>
            <a:ext cx="5040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pa</a:t>
            </a:r>
            <a:endParaRPr lang="ko-KR" altLang="en-US" sz="2000" dirty="0"/>
          </a:p>
        </p:txBody>
      </p:sp>
      <p:sp>
        <p:nvSpPr>
          <p:cNvPr id="16" name="자유형: 도형 15">
            <a:extLst>
              <a:ext uri="{FF2B5EF4-FFF2-40B4-BE49-F238E27FC236}">
                <a16:creationId xmlns:a16="http://schemas.microsoft.com/office/drawing/2014/main" id="{223C3D26-5C5C-414F-B1D2-417542B2FC7B}"/>
              </a:ext>
            </a:extLst>
          </p:cNvPr>
          <p:cNvSpPr/>
          <p:nvPr/>
        </p:nvSpPr>
        <p:spPr>
          <a:xfrm>
            <a:off x="4335113" y="3015665"/>
            <a:ext cx="472572" cy="1386942"/>
          </a:xfrm>
          <a:custGeom>
            <a:avLst/>
            <a:gdLst>
              <a:gd name="connsiteX0" fmla="*/ 18411 w 472572"/>
              <a:gd name="connsiteY0" fmla="*/ 1386942 h 1386942"/>
              <a:gd name="connsiteX1" fmla="*/ 472542 w 472572"/>
              <a:gd name="connsiteY1" fmla="*/ 509364 h 1386942"/>
              <a:gd name="connsiteX2" fmla="*/ 0 w 472572"/>
              <a:gd name="connsiteY2" fmla="*/ 0 h 1386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2572" h="1386942">
                <a:moveTo>
                  <a:pt x="18411" y="1386942"/>
                </a:moveTo>
                <a:cubicBezTo>
                  <a:pt x="247011" y="1063731"/>
                  <a:pt x="475611" y="740521"/>
                  <a:pt x="472542" y="509364"/>
                </a:cubicBezTo>
                <a:cubicBezTo>
                  <a:pt x="469474" y="278207"/>
                  <a:pt x="234737" y="139103"/>
                  <a:pt x="0" y="0"/>
                </a:cubicBezTo>
              </a:path>
            </a:pathLst>
          </a:custGeom>
          <a:ln>
            <a:headEnd type="oval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7" name="표 12">
            <a:extLst>
              <a:ext uri="{FF2B5EF4-FFF2-40B4-BE49-F238E27FC236}">
                <a16:creationId xmlns:a16="http://schemas.microsoft.com/office/drawing/2014/main" id="{257B99B6-0443-40AA-B0E8-2E48DFEB0839}"/>
              </a:ext>
            </a:extLst>
          </p:cNvPr>
          <p:cNvGraphicFramePr>
            <a:graphicFrameLocks noGrp="1"/>
          </p:cNvGraphicFramePr>
          <p:nvPr/>
        </p:nvGraphicFramePr>
        <p:xfrm>
          <a:off x="7932204" y="1268760"/>
          <a:ext cx="1471712" cy="350142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471712">
                  <a:extLst>
                    <a:ext uri="{9D8B030D-6E8A-4147-A177-3AD203B41FA5}">
                      <a16:colId xmlns:a16="http://schemas.microsoft.com/office/drawing/2014/main" val="4255218891"/>
                    </a:ext>
                  </a:extLst>
                </a:gridCol>
              </a:tblGrid>
              <a:tr h="7002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STACK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54421778"/>
                  </a:ext>
                </a:extLst>
              </a:tr>
              <a:tr h="7002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…..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1504559"/>
                  </a:ext>
                </a:extLst>
              </a:tr>
              <a:tr h="7002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54998078"/>
                  </a:ext>
                </a:extLst>
              </a:tr>
              <a:tr h="700284"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49731991"/>
                  </a:ext>
                </a:extLst>
              </a:tr>
              <a:tr h="700284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69682250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200E79AA-7CEF-4E48-BD7E-9F4543565170}"/>
              </a:ext>
            </a:extLst>
          </p:cNvPr>
          <p:cNvSpPr txBox="1"/>
          <p:nvPr/>
        </p:nvSpPr>
        <p:spPr>
          <a:xfrm>
            <a:off x="9516380" y="2708920"/>
            <a:ext cx="9361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/>
              <a:t>a, ra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1028205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7648" y="1268760"/>
            <a:ext cx="6927076" cy="25761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8644542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407368" y="620688"/>
            <a:ext cx="3024336" cy="576263"/>
          </a:xfrm>
        </p:spPr>
        <p:txBody>
          <a:bodyPr>
            <a:noAutofit/>
          </a:bodyPr>
          <a:lstStyle/>
          <a:p>
            <a:r>
              <a:rPr lang="ko-KR" altLang="en-US" sz="2000" dirty="0">
                <a:solidFill>
                  <a:schemeClr val="tx1"/>
                </a:solidFill>
                <a:effectLst/>
              </a:rPr>
              <a:t>예제 </a:t>
            </a:r>
            <a:r>
              <a:rPr lang="en-US" altLang="ko-KR" sz="2000" dirty="0">
                <a:solidFill>
                  <a:schemeClr val="tx1"/>
                </a:solidFill>
                <a:effectLst/>
              </a:rPr>
              <a:t>5-11</a:t>
            </a:r>
            <a:r>
              <a:rPr lang="ko-KR" altLang="en-US" sz="2000" dirty="0">
                <a:solidFill>
                  <a:schemeClr val="tx1"/>
                </a:solidFill>
                <a:effectLst/>
              </a:rPr>
              <a:t>의</a:t>
            </a:r>
            <a:r>
              <a:rPr lang="en-US" altLang="ko-KR" sz="2000" dirty="0">
                <a:solidFill>
                  <a:schemeClr val="tx1"/>
                </a:solidFill>
                <a:effectLst/>
              </a:rPr>
              <a:t> </a:t>
            </a:r>
            <a:r>
              <a:rPr lang="ko-KR" altLang="en-US" sz="2000" dirty="0">
                <a:solidFill>
                  <a:schemeClr val="tx1"/>
                </a:solidFill>
                <a:effectLst/>
              </a:rPr>
              <a:t>실행 과정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5760" y="109033"/>
            <a:ext cx="5661222" cy="67489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9053177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1625" y="1412777"/>
            <a:ext cx="6924675" cy="2962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223580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063552" y="44624"/>
            <a:ext cx="6408712" cy="576064"/>
          </a:xfrm>
        </p:spPr>
        <p:txBody>
          <a:bodyPr/>
          <a:lstStyle/>
          <a:p>
            <a:r>
              <a:rPr lang="ko-KR" altLang="en-US" dirty="0"/>
              <a:t>함수 중복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1991544" y="1052736"/>
            <a:ext cx="8355587" cy="5040560"/>
          </a:xfrm>
        </p:spPr>
        <p:txBody>
          <a:bodyPr/>
          <a:lstStyle/>
          <a:p>
            <a:r>
              <a:rPr lang="ko-KR" altLang="en-US" dirty="0"/>
              <a:t>함수 중복</a:t>
            </a:r>
            <a:endParaRPr lang="en-US" altLang="ko-KR" dirty="0"/>
          </a:p>
          <a:p>
            <a:pPr lvl="1"/>
            <a:r>
              <a:rPr lang="ko-KR" altLang="en-US" dirty="0"/>
              <a:t>동일한 이름의 함수가 공존</a:t>
            </a:r>
            <a:endParaRPr lang="en-US" altLang="ko-KR" dirty="0"/>
          </a:p>
          <a:p>
            <a:pPr lvl="2">
              <a:lnSpc>
                <a:spcPts val="2500"/>
              </a:lnSpc>
              <a:spcBef>
                <a:spcPts val="0"/>
              </a:spcBef>
            </a:pPr>
            <a:r>
              <a:rPr lang="ko-KR" altLang="en-US" sz="1800" dirty="0" err="1"/>
              <a:t>다형성</a:t>
            </a:r>
            <a:endParaRPr lang="en-US" altLang="ko-KR" sz="1800" dirty="0"/>
          </a:p>
          <a:p>
            <a:pPr lvl="2">
              <a:lnSpc>
                <a:spcPts val="2500"/>
              </a:lnSpc>
              <a:spcBef>
                <a:spcPts val="0"/>
              </a:spcBef>
            </a:pPr>
            <a:r>
              <a:rPr lang="en-US" altLang="ko-KR" sz="1800" dirty="0"/>
              <a:t>C </a:t>
            </a:r>
            <a:r>
              <a:rPr lang="ko-KR" altLang="en-US" sz="1800" dirty="0"/>
              <a:t>언어에서는 불가능</a:t>
            </a:r>
            <a:endParaRPr lang="en-US" altLang="ko-KR" sz="1800" dirty="0"/>
          </a:p>
          <a:p>
            <a:pPr lvl="1">
              <a:spcBef>
                <a:spcPts val="600"/>
              </a:spcBef>
            </a:pPr>
            <a:r>
              <a:rPr lang="en-US" altLang="ko-KR" dirty="0"/>
              <a:t>function overloading</a:t>
            </a:r>
          </a:p>
          <a:p>
            <a:pPr lvl="1">
              <a:spcBef>
                <a:spcPts val="600"/>
              </a:spcBef>
            </a:pPr>
            <a:r>
              <a:rPr lang="ko-KR" altLang="en-US" dirty="0"/>
              <a:t>함수 중복이 가능한 범위</a:t>
            </a:r>
            <a:endParaRPr lang="en-US" altLang="ko-KR" dirty="0"/>
          </a:p>
          <a:p>
            <a:pPr lvl="2">
              <a:lnSpc>
                <a:spcPts val="2500"/>
              </a:lnSpc>
              <a:spcBef>
                <a:spcPts val="0"/>
              </a:spcBef>
            </a:pPr>
            <a:r>
              <a:rPr lang="ko-KR" altLang="en-US" sz="1800" dirty="0"/>
              <a:t>보통 함수들 사이</a:t>
            </a:r>
            <a:endParaRPr lang="en-US" altLang="ko-KR" sz="1800" dirty="0"/>
          </a:p>
          <a:p>
            <a:pPr lvl="2">
              <a:lnSpc>
                <a:spcPts val="2500"/>
              </a:lnSpc>
              <a:spcBef>
                <a:spcPts val="0"/>
              </a:spcBef>
            </a:pPr>
            <a:r>
              <a:rPr lang="ko-KR" altLang="en-US" sz="1800" dirty="0"/>
              <a:t>클래스의 멤버 함수들 사이</a:t>
            </a:r>
            <a:endParaRPr lang="en-US" altLang="ko-KR" sz="1800" dirty="0"/>
          </a:p>
          <a:p>
            <a:pPr lvl="2">
              <a:lnSpc>
                <a:spcPts val="2500"/>
              </a:lnSpc>
              <a:spcBef>
                <a:spcPts val="0"/>
              </a:spcBef>
            </a:pPr>
            <a:r>
              <a:rPr lang="ko-KR" altLang="en-US" sz="1800" dirty="0"/>
              <a:t>상속 관계에 있는 기본 클래스와 파생 클래스의 멤버 함수들 사이</a:t>
            </a:r>
            <a:endParaRPr lang="en-US" altLang="ko-KR" sz="1800" dirty="0"/>
          </a:p>
          <a:p>
            <a:pPr>
              <a:spcBef>
                <a:spcPts val="1200"/>
              </a:spcBef>
            </a:pPr>
            <a:r>
              <a:rPr lang="ko-KR" altLang="en-US" dirty="0"/>
              <a:t>함수 중복 성공 조건</a:t>
            </a:r>
            <a:endParaRPr lang="en-US" altLang="ko-KR" dirty="0"/>
          </a:p>
          <a:p>
            <a:pPr lvl="1"/>
            <a:r>
              <a:rPr lang="ko-KR" altLang="en-US" dirty="0"/>
              <a:t>중복된 함수들의 이름 동일</a:t>
            </a:r>
            <a:endParaRPr lang="en-US" altLang="ko-KR" dirty="0"/>
          </a:p>
          <a:p>
            <a:pPr lvl="1"/>
            <a:r>
              <a:rPr lang="ko-KR" altLang="en-US" dirty="0"/>
              <a:t>중복된 함수들의 매개 변수 타입이 다르거나 개수가 달라야 함</a:t>
            </a:r>
            <a:endParaRPr lang="en-US" altLang="ko-KR" dirty="0"/>
          </a:p>
          <a:p>
            <a:pPr lvl="1"/>
            <a:r>
              <a:rPr lang="ko-KR" altLang="en-US" dirty="0"/>
              <a:t>리턴 타입은 함수 중복과 무관</a:t>
            </a:r>
            <a:endParaRPr lang="en-US" altLang="ko-KR" dirty="0"/>
          </a:p>
          <a:p>
            <a:pPr lvl="1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6878620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함수 중복 성공 사례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1631504" y="1916833"/>
            <a:ext cx="5040560" cy="28931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600" dirty="0" err="1"/>
              <a:t>int</a:t>
            </a:r>
            <a:r>
              <a:rPr lang="en-US" altLang="ko-KR" sz="1600" dirty="0"/>
              <a:t> </a:t>
            </a:r>
            <a:r>
              <a:rPr lang="en-US" altLang="ko-KR" sz="1600" b="1" dirty="0"/>
              <a:t>sum(</a:t>
            </a:r>
            <a:r>
              <a:rPr lang="en-US" altLang="ko-KR" sz="1600" b="1" dirty="0" err="1"/>
              <a:t>int</a:t>
            </a:r>
            <a:r>
              <a:rPr lang="en-US" altLang="ko-KR" sz="1600" b="1" dirty="0"/>
              <a:t> a, </a:t>
            </a:r>
            <a:r>
              <a:rPr lang="en-US" altLang="ko-KR" sz="1600" b="1" dirty="0" err="1"/>
              <a:t>int</a:t>
            </a:r>
            <a:r>
              <a:rPr lang="en-US" altLang="ko-KR" sz="1600" b="1" dirty="0"/>
              <a:t> b, </a:t>
            </a:r>
            <a:r>
              <a:rPr lang="en-US" altLang="ko-KR" sz="1600" b="1" dirty="0" err="1"/>
              <a:t>int</a:t>
            </a:r>
            <a:r>
              <a:rPr lang="en-US" altLang="ko-KR" sz="1600" b="1" dirty="0"/>
              <a:t> c) </a:t>
            </a:r>
            <a:r>
              <a:rPr lang="en-US" altLang="ko-KR" sz="1600" dirty="0"/>
              <a:t>{</a:t>
            </a:r>
          </a:p>
          <a:p>
            <a:pPr defTabSz="180000" fontAlgn="base" latinLnBrk="0"/>
            <a:r>
              <a:rPr lang="en-US" altLang="ko-KR" sz="1600" dirty="0"/>
              <a:t>	return a + b + c;</a:t>
            </a:r>
          </a:p>
          <a:p>
            <a:pPr defTabSz="180000" fontAlgn="base" latinLnBrk="0"/>
            <a:r>
              <a:rPr lang="en-US" altLang="ko-KR" sz="1600" dirty="0"/>
              <a:t>}</a:t>
            </a:r>
          </a:p>
          <a:p>
            <a:pPr defTabSz="180000" fontAlgn="base" latinLnBrk="0"/>
            <a:endParaRPr lang="en-US" altLang="ko-KR" sz="1600" dirty="0"/>
          </a:p>
          <a:p>
            <a:pPr defTabSz="180000" fontAlgn="base" latinLnBrk="0"/>
            <a:r>
              <a:rPr lang="en-US" altLang="ko-KR" sz="1600" dirty="0"/>
              <a:t>double </a:t>
            </a:r>
            <a:r>
              <a:rPr lang="en-US" altLang="ko-KR" sz="1600" b="1" dirty="0"/>
              <a:t>sum(double a, double b) </a:t>
            </a:r>
            <a:r>
              <a:rPr lang="en-US" altLang="ko-KR" sz="1600" dirty="0"/>
              <a:t>{</a:t>
            </a:r>
          </a:p>
          <a:p>
            <a:pPr defTabSz="180000" fontAlgn="base" latinLnBrk="0"/>
            <a:r>
              <a:rPr lang="en-US" altLang="ko-KR" sz="1600" dirty="0"/>
              <a:t>	return a + b;</a:t>
            </a:r>
          </a:p>
          <a:p>
            <a:pPr defTabSz="180000" fontAlgn="base" latinLnBrk="0"/>
            <a:r>
              <a:rPr lang="en-US" altLang="ko-KR" sz="1600" dirty="0"/>
              <a:t>}</a:t>
            </a:r>
          </a:p>
          <a:p>
            <a:pPr defTabSz="180000" fontAlgn="base" latinLnBrk="0"/>
            <a:endParaRPr lang="en-US" altLang="ko-KR" sz="1600" dirty="0"/>
          </a:p>
          <a:p>
            <a:pPr defTabSz="180000" fontAlgn="base" latinLnBrk="0"/>
            <a:r>
              <a:rPr lang="en-US" altLang="ko-KR" sz="1600" dirty="0" err="1"/>
              <a:t>int</a:t>
            </a:r>
            <a:r>
              <a:rPr lang="en-US" altLang="ko-KR" sz="1600" dirty="0"/>
              <a:t> </a:t>
            </a:r>
            <a:r>
              <a:rPr lang="en-US" altLang="ko-KR" sz="1600" b="1" dirty="0"/>
              <a:t>sum(</a:t>
            </a:r>
            <a:r>
              <a:rPr lang="en-US" altLang="ko-KR" sz="1600" b="1" dirty="0" err="1"/>
              <a:t>int</a:t>
            </a:r>
            <a:r>
              <a:rPr lang="en-US" altLang="ko-KR" sz="1600" b="1" dirty="0"/>
              <a:t> a, </a:t>
            </a:r>
            <a:r>
              <a:rPr lang="en-US" altLang="ko-KR" sz="1600" b="1" dirty="0" err="1"/>
              <a:t>int</a:t>
            </a:r>
            <a:r>
              <a:rPr lang="en-US" altLang="ko-KR" sz="1600" b="1" dirty="0"/>
              <a:t> b) </a:t>
            </a:r>
            <a:r>
              <a:rPr lang="en-US" altLang="ko-KR" sz="1600" dirty="0"/>
              <a:t>{</a:t>
            </a:r>
          </a:p>
          <a:p>
            <a:pPr defTabSz="180000" fontAlgn="base" latinLnBrk="0"/>
            <a:r>
              <a:rPr lang="en-US" altLang="ko-KR" sz="1600" dirty="0"/>
              <a:t>	return a + b;</a:t>
            </a:r>
          </a:p>
          <a:p>
            <a:pPr defTabSz="180000" fontAlgn="base" latinLnBrk="0"/>
            <a:r>
              <a:rPr lang="en-US" altLang="ko-KR" sz="1600" dirty="0"/>
              <a:t>}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6960096" y="2347718"/>
            <a:ext cx="3672408" cy="181588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600" dirty="0" err="1"/>
              <a:t>int</a:t>
            </a:r>
            <a:r>
              <a:rPr lang="en-US" altLang="ko-KR" sz="1600" dirty="0"/>
              <a:t> main(){</a:t>
            </a:r>
          </a:p>
          <a:p>
            <a:pPr defTabSz="180000" fontAlgn="base" latinLnBrk="0"/>
            <a:r>
              <a:rPr lang="en-US" altLang="ko-KR" sz="1600" dirty="0"/>
              <a:t>	</a:t>
            </a:r>
            <a:r>
              <a:rPr lang="en-US" altLang="ko-KR" sz="1600" dirty="0" err="1"/>
              <a:t>cout</a:t>
            </a:r>
            <a:r>
              <a:rPr lang="en-US" altLang="ko-KR" sz="1600" dirty="0"/>
              <a:t> &lt;&lt; </a:t>
            </a:r>
            <a:r>
              <a:rPr lang="en-US" altLang="ko-KR" sz="1600" b="1" dirty="0"/>
              <a:t>sum(2, 5, 33)</a:t>
            </a:r>
            <a:r>
              <a:rPr lang="en-US" altLang="ko-KR" sz="1600" dirty="0"/>
              <a:t>;</a:t>
            </a:r>
          </a:p>
          <a:p>
            <a:pPr defTabSz="180000" fontAlgn="base" latinLnBrk="0"/>
            <a:r>
              <a:rPr lang="en-US" altLang="ko-KR" sz="1600" dirty="0"/>
              <a:t> </a:t>
            </a:r>
          </a:p>
          <a:p>
            <a:pPr defTabSz="180000" fontAlgn="base" latinLnBrk="0"/>
            <a:r>
              <a:rPr lang="ko-KR" altLang="en-US" sz="1600" dirty="0"/>
              <a:t>	</a:t>
            </a:r>
            <a:r>
              <a:rPr lang="en-US" altLang="ko-KR" sz="1600" dirty="0" err="1"/>
              <a:t>cout</a:t>
            </a:r>
            <a:r>
              <a:rPr lang="en-US" altLang="ko-KR" sz="1600" dirty="0"/>
              <a:t> &lt;&lt; </a:t>
            </a:r>
            <a:r>
              <a:rPr lang="en-US" altLang="ko-KR" sz="1600" b="1" dirty="0"/>
              <a:t>sum(12.5, 33.6)</a:t>
            </a:r>
            <a:r>
              <a:rPr lang="en-US" altLang="ko-KR" sz="1600" dirty="0"/>
              <a:t>;</a:t>
            </a:r>
          </a:p>
          <a:p>
            <a:pPr defTabSz="180000" fontAlgn="base" latinLnBrk="0"/>
            <a:endParaRPr lang="en-US" altLang="ko-KR" sz="1600" dirty="0"/>
          </a:p>
          <a:p>
            <a:pPr defTabSz="180000" fontAlgn="base" latinLnBrk="0"/>
            <a:r>
              <a:rPr lang="en-US" altLang="ko-KR" sz="1600" dirty="0"/>
              <a:t>	</a:t>
            </a:r>
            <a:r>
              <a:rPr lang="en-US" altLang="ko-KR" sz="1600" dirty="0" err="1"/>
              <a:t>cout</a:t>
            </a:r>
            <a:r>
              <a:rPr lang="en-US" altLang="ko-KR" sz="1600" dirty="0"/>
              <a:t> &lt;&lt; </a:t>
            </a:r>
            <a:r>
              <a:rPr lang="en-US" altLang="ko-KR" sz="1600" b="1" dirty="0"/>
              <a:t>sum(2, 6)</a:t>
            </a:r>
            <a:r>
              <a:rPr lang="en-US" altLang="ko-KR" sz="1600" dirty="0"/>
              <a:t>;</a:t>
            </a:r>
          </a:p>
          <a:p>
            <a:pPr defTabSz="180000" fontAlgn="base" latinLnBrk="0"/>
            <a:r>
              <a:rPr lang="en-US" altLang="ko-KR" sz="1600" dirty="0"/>
              <a:t>}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813656" y="5245042"/>
            <a:ext cx="3706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성공적으로 중복된 </a:t>
            </a:r>
            <a:r>
              <a:rPr lang="en-US" altLang="ko-KR" sz="1400" dirty="0"/>
              <a:t>sum()</a:t>
            </a:r>
            <a:r>
              <a:rPr lang="ko-KR" altLang="en-US" sz="1400" dirty="0"/>
              <a:t> 함수들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248128" y="4437112"/>
            <a:ext cx="25922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중복된 </a:t>
            </a:r>
            <a:r>
              <a:rPr lang="en-US" altLang="ko-KR" sz="1400" dirty="0"/>
              <a:t>sum() </a:t>
            </a:r>
            <a:r>
              <a:rPr lang="ko-KR" altLang="en-US" sz="1400" dirty="0"/>
              <a:t>함수 호출</a:t>
            </a:r>
            <a:r>
              <a:rPr lang="en-US" altLang="ko-KR" sz="1400" dirty="0"/>
              <a:t>. </a:t>
            </a:r>
          </a:p>
          <a:p>
            <a:pPr algn="ctr"/>
            <a:r>
              <a:rPr lang="ko-KR" altLang="en-US" sz="1400" dirty="0"/>
              <a:t>컴파일러가 구분</a:t>
            </a:r>
          </a:p>
        </p:txBody>
      </p:sp>
      <p:cxnSp>
        <p:nvCxnSpPr>
          <p:cNvPr id="16" name="직선 화살표 연결선 15"/>
          <p:cNvCxnSpPr>
            <a:cxnSpLocks/>
          </p:cNvCxnSpPr>
          <p:nvPr/>
        </p:nvCxnSpPr>
        <p:spPr>
          <a:xfrm flipH="1" flipV="1">
            <a:off x="4583832" y="2185700"/>
            <a:ext cx="2545402" cy="523220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>
            <a:cxnSpLocks/>
          </p:cNvCxnSpPr>
          <p:nvPr/>
        </p:nvCxnSpPr>
        <p:spPr>
          <a:xfrm flipH="1" flipV="1">
            <a:off x="5447928" y="3147938"/>
            <a:ext cx="1681304" cy="137046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>
            <a:cxnSpLocks/>
          </p:cNvCxnSpPr>
          <p:nvPr/>
        </p:nvCxnSpPr>
        <p:spPr>
          <a:xfrm flipH="1">
            <a:off x="3935760" y="3789040"/>
            <a:ext cx="3193472" cy="288032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403329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CDBFF9B-E712-4FBB-9260-ED199EF6AA5F}"/>
              </a:ext>
            </a:extLst>
          </p:cNvPr>
          <p:cNvSpPr txBox="1"/>
          <p:nvPr/>
        </p:nvSpPr>
        <p:spPr>
          <a:xfrm>
            <a:off x="2207568" y="3022938"/>
            <a:ext cx="7416824" cy="1738938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altLang="ko-KR" dirty="0"/>
              <a:t>1. </a:t>
            </a:r>
            <a:r>
              <a:rPr lang="ko-KR" altLang="en-US" dirty="0"/>
              <a:t>함수 중복이 가능하지 않은 경우는 </a:t>
            </a:r>
            <a:r>
              <a:rPr lang="en-US" altLang="ko-KR" dirty="0"/>
              <a:t>?</a:t>
            </a:r>
          </a:p>
          <a:p>
            <a:pPr marL="800100" lvl="1" indent="-342900">
              <a:spcAft>
                <a:spcPts val="600"/>
              </a:spcAft>
              <a:buFont typeface="+mj-ea"/>
              <a:buAutoNum type="circleNumDbPlain"/>
            </a:pPr>
            <a:r>
              <a:rPr lang="ko-KR" altLang="en-US" sz="1600" dirty="0">
                <a:latin typeface="굴림" panose="020B0600000101010101" pitchFamily="50" charset="-127"/>
                <a:ea typeface="굴림" panose="020B0600000101010101" pitchFamily="50" charset="-127"/>
              </a:rPr>
              <a:t>클래스 바깥에 선언된 전역 함수들</a:t>
            </a:r>
            <a:endParaRPr lang="en-US" altLang="ko-KR" sz="16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800100" lvl="1" indent="-342900">
              <a:spcAft>
                <a:spcPts val="600"/>
              </a:spcAft>
              <a:buFont typeface="+mj-ea"/>
              <a:buAutoNum type="circleNumDbPlain"/>
            </a:pPr>
            <a:r>
              <a:rPr lang="ko-KR" altLang="en-US" sz="1600" dirty="0">
                <a:latin typeface="굴림" panose="020B0600000101010101" pitchFamily="50" charset="-127"/>
                <a:ea typeface="굴림" panose="020B0600000101010101" pitchFamily="50" charset="-127"/>
              </a:rPr>
              <a:t>생성자를 포함하여 클래스의 멤버 함수들</a:t>
            </a:r>
            <a:endParaRPr lang="en-US" altLang="ko-KR" sz="16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800100" lvl="1" indent="-342900">
              <a:spcAft>
                <a:spcPts val="600"/>
              </a:spcAft>
              <a:buFont typeface="+mj-ea"/>
              <a:buAutoNum type="circleNumDbPlain"/>
            </a:pPr>
            <a:r>
              <a:rPr lang="ko-KR" altLang="en-US" sz="1600" dirty="0">
                <a:latin typeface="굴림" panose="020B0600000101010101" pitchFamily="50" charset="-127"/>
                <a:ea typeface="굴림" panose="020B0600000101010101" pitchFamily="50" charset="-127"/>
              </a:rPr>
              <a:t>기본 클래스와 이를 상속받는 파생 클래스의 함수들</a:t>
            </a:r>
            <a:endParaRPr lang="en-US" altLang="ko-KR" sz="16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800100" lvl="1" indent="-342900">
              <a:spcAft>
                <a:spcPts val="600"/>
              </a:spcAft>
              <a:buFont typeface="+mj-ea"/>
              <a:buAutoNum type="circleNumDbPlain"/>
            </a:pPr>
            <a:r>
              <a:rPr lang="ko-KR" altLang="en-US" sz="1600" dirty="0" err="1">
                <a:latin typeface="굴림" panose="020B0600000101010101" pitchFamily="50" charset="-127"/>
                <a:ea typeface="굴림" panose="020B0600000101010101" pitchFamily="50" charset="-127"/>
              </a:rPr>
              <a:t>소멸자</a:t>
            </a:r>
            <a:endParaRPr lang="ko-KR" altLang="en-US" sz="1600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소멸자</a:t>
            </a:r>
            <a:r>
              <a:rPr lang="ko-KR" altLang="en-US" dirty="0"/>
              <a:t> 함수 중복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1487488" y="1052736"/>
            <a:ext cx="10153128" cy="1296144"/>
          </a:xfrm>
        </p:spPr>
        <p:txBody>
          <a:bodyPr/>
          <a:lstStyle/>
          <a:p>
            <a:r>
              <a:rPr lang="ko-KR" altLang="en-US" dirty="0" err="1"/>
              <a:t>소멸자</a:t>
            </a:r>
            <a:r>
              <a:rPr lang="ko-KR" altLang="en-US" dirty="0"/>
              <a:t> 함수 중복 불가</a:t>
            </a:r>
            <a:endParaRPr lang="en-US" altLang="ko-KR" dirty="0"/>
          </a:p>
          <a:p>
            <a:pPr lvl="1"/>
            <a:r>
              <a:rPr lang="ko-KR" altLang="en-US" dirty="0" err="1"/>
              <a:t>소멸자는</a:t>
            </a:r>
            <a:r>
              <a:rPr lang="ko-KR" altLang="en-US" dirty="0"/>
              <a:t> 매개 변수를 가지지 않음</a:t>
            </a:r>
            <a:endParaRPr lang="en-US" altLang="ko-KR" dirty="0"/>
          </a:p>
          <a:p>
            <a:pPr lvl="1"/>
            <a:r>
              <a:rPr lang="ko-KR" altLang="en-US" dirty="0"/>
              <a:t>한 클래스 내에서 </a:t>
            </a:r>
            <a:r>
              <a:rPr lang="ko-KR" altLang="en-US" dirty="0" err="1"/>
              <a:t>소멸자는</a:t>
            </a:r>
            <a:r>
              <a:rPr lang="ko-KR" altLang="en-US" dirty="0"/>
              <a:t> 오직 하나만 존재</a:t>
            </a:r>
            <a:endParaRPr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FB0E25-FDB1-4010-BE92-A4BC8A327644}"/>
              </a:ext>
            </a:extLst>
          </p:cNvPr>
          <p:cNvSpPr txBox="1"/>
          <p:nvPr/>
        </p:nvSpPr>
        <p:spPr>
          <a:xfrm>
            <a:off x="1847528" y="2596262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Check Time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149885-8FB6-4C36-A0D8-163936489275}"/>
              </a:ext>
            </a:extLst>
          </p:cNvPr>
          <p:cNvSpPr txBox="1"/>
          <p:nvPr/>
        </p:nvSpPr>
        <p:spPr>
          <a:xfrm>
            <a:off x="2207568" y="4935795"/>
            <a:ext cx="7416824" cy="1231106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altLang="ko-KR" dirty="0"/>
              <a:t>2. </a:t>
            </a:r>
            <a:r>
              <a:rPr lang="ko-KR" altLang="en-US" dirty="0"/>
              <a:t>함수 중복의 성공 조건에 맞도록 빈칸을 채워라</a:t>
            </a:r>
            <a:r>
              <a:rPr lang="en-US" altLang="ko-KR" dirty="0"/>
              <a:t>.</a:t>
            </a:r>
          </a:p>
          <a:p>
            <a:pPr lvl="1">
              <a:spcAft>
                <a:spcPts val="1200"/>
              </a:spcAft>
            </a:pP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함수들은 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(               )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이 같아야 한다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. </a:t>
            </a:r>
          </a:p>
          <a:p>
            <a:pPr lvl="1">
              <a:spcAft>
                <a:spcPts val="1200"/>
              </a:spcAft>
            </a:pP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함수들은 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(               )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의 개수나 타입이 달라야 한다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74050954-B400-41E5-8A57-87445975CFB0}"/>
              </a:ext>
            </a:extLst>
          </p:cNvPr>
          <p:cNvSpPr/>
          <p:nvPr/>
        </p:nvSpPr>
        <p:spPr>
          <a:xfrm>
            <a:off x="2660982" y="4383515"/>
            <a:ext cx="396772" cy="396772"/>
          </a:xfrm>
          <a:prstGeom prst="ellipse">
            <a:avLst/>
          </a:prstGeom>
          <a:ln>
            <a:solidFill>
              <a:srgbClr val="FF0000"/>
            </a:solidFill>
            <a:headEnd type="oval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099E68-8E4B-47F0-92BD-4462A32B4553}"/>
              </a:ext>
            </a:extLst>
          </p:cNvPr>
          <p:cNvSpPr txBox="1"/>
          <p:nvPr/>
        </p:nvSpPr>
        <p:spPr>
          <a:xfrm>
            <a:off x="4079776" y="5412039"/>
            <a:ext cx="7920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FF0000"/>
                </a:solidFill>
              </a:rPr>
              <a:t>이름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17DCBDC-F370-4415-8B20-61DFCFBDB9B5}"/>
              </a:ext>
            </a:extLst>
          </p:cNvPr>
          <p:cNvSpPr txBox="1"/>
          <p:nvPr/>
        </p:nvSpPr>
        <p:spPr>
          <a:xfrm>
            <a:off x="3926314" y="5828347"/>
            <a:ext cx="10175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FF0000"/>
                </a:solidFill>
              </a:rPr>
              <a:t>매개변수</a:t>
            </a:r>
          </a:p>
        </p:txBody>
      </p:sp>
    </p:spTree>
    <p:extLst>
      <p:ext uri="{BB962C8B-B14F-4D97-AF65-F5344CB8AC3E}">
        <p14:creationId xmlns:p14="http://schemas.microsoft.com/office/powerpoint/2010/main" val="1795588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0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디폴트 매개 변수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디폴트 매개 변수</a:t>
            </a:r>
            <a:r>
              <a:rPr lang="en-US" altLang="ko-KR" dirty="0"/>
              <a:t>(default parameter)</a:t>
            </a:r>
          </a:p>
          <a:p>
            <a:pPr lvl="1"/>
            <a:r>
              <a:rPr lang="ko-KR" altLang="en-US" dirty="0"/>
              <a:t>매개 변수에 값이 넘어오지 않는 경우</a:t>
            </a:r>
            <a:r>
              <a:rPr lang="en-US" altLang="ko-KR" dirty="0"/>
              <a:t>, </a:t>
            </a:r>
            <a:r>
              <a:rPr lang="ko-KR" altLang="en-US" dirty="0"/>
              <a:t>디폴트 값을 받도록 선언된 매개 변수</a:t>
            </a:r>
            <a:endParaRPr lang="en-US" altLang="ko-KR" dirty="0"/>
          </a:p>
          <a:p>
            <a:pPr lvl="2"/>
            <a:r>
              <a:rPr lang="en-US" altLang="ko-KR" dirty="0"/>
              <a:t>‘</a:t>
            </a:r>
            <a:r>
              <a:rPr lang="ko-KR" altLang="en-US" b="1" dirty="0">
                <a:solidFill>
                  <a:srgbClr val="FF0000"/>
                </a:solidFill>
              </a:rPr>
              <a:t>매개 변수 </a:t>
            </a:r>
            <a:r>
              <a:rPr lang="en-US" altLang="ko-KR" b="1" dirty="0">
                <a:solidFill>
                  <a:srgbClr val="FF0000"/>
                </a:solidFill>
              </a:rPr>
              <a:t>= </a:t>
            </a:r>
            <a:r>
              <a:rPr lang="ko-KR" altLang="en-US" b="1" dirty="0" err="1">
                <a:solidFill>
                  <a:srgbClr val="FF0000"/>
                </a:solidFill>
              </a:rPr>
              <a:t>디폴트값</a:t>
            </a:r>
            <a:r>
              <a:rPr lang="en-US" altLang="ko-KR" dirty="0"/>
              <a:t>’</a:t>
            </a:r>
            <a:r>
              <a:rPr lang="ko-KR" altLang="en-US" dirty="0"/>
              <a:t> 형태로 선언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디폴트 매개 변수 선언 사례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sz="2800" dirty="0"/>
          </a:p>
          <a:p>
            <a:r>
              <a:rPr lang="ko-KR" altLang="en-US" dirty="0"/>
              <a:t>디폴트 매개 변수를 가진 함수 호출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2783632" y="3095049"/>
            <a:ext cx="6264696" cy="33855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fontAlgn="base" latinLnBrk="0"/>
            <a:r>
              <a:rPr lang="en-US" altLang="ko-KR" sz="1600" dirty="0"/>
              <a:t>void star(</a:t>
            </a:r>
            <a:r>
              <a:rPr lang="en-US" altLang="ko-KR" sz="1600" b="1" dirty="0" err="1"/>
              <a:t>int</a:t>
            </a:r>
            <a:r>
              <a:rPr lang="en-US" altLang="ko-KR" sz="1600" b="1" dirty="0"/>
              <a:t> a=5</a:t>
            </a:r>
            <a:r>
              <a:rPr lang="en-US" altLang="ko-KR" sz="1600" dirty="0"/>
              <a:t>); // a</a:t>
            </a:r>
            <a:r>
              <a:rPr lang="ko-KR" altLang="en-US" sz="1600" dirty="0"/>
              <a:t>의 디폴트 값은 </a:t>
            </a:r>
            <a:r>
              <a:rPr lang="en-US" altLang="ko-KR" sz="1600" dirty="0"/>
              <a:t>5</a:t>
            </a:r>
            <a:endParaRPr lang="ko-KR" altLang="en-US" sz="1600" dirty="0"/>
          </a:p>
        </p:txBody>
      </p:sp>
      <p:sp>
        <p:nvSpPr>
          <p:cNvPr id="6" name="직사각형 5"/>
          <p:cNvSpPr/>
          <p:nvPr/>
        </p:nvSpPr>
        <p:spPr>
          <a:xfrm>
            <a:off x="2783632" y="4437112"/>
            <a:ext cx="6264696" cy="58477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fontAlgn="base" latinLnBrk="0"/>
            <a:r>
              <a:rPr lang="en-US" altLang="ko-KR" sz="1600" dirty="0"/>
              <a:t>star</a:t>
            </a:r>
            <a:r>
              <a:rPr lang="en-US" altLang="ko-KR" sz="1600" b="1" dirty="0"/>
              <a:t>()</a:t>
            </a:r>
            <a:r>
              <a:rPr lang="en-US" altLang="ko-KR" sz="1600" dirty="0"/>
              <a:t>; // </a:t>
            </a:r>
            <a:r>
              <a:rPr lang="ko-KR" altLang="en-US" sz="1600" dirty="0"/>
              <a:t>매개 변수 </a:t>
            </a:r>
            <a:r>
              <a:rPr lang="en-US" altLang="ko-KR" sz="1600" dirty="0"/>
              <a:t>a</a:t>
            </a:r>
            <a:r>
              <a:rPr lang="ko-KR" altLang="en-US" sz="1600" dirty="0"/>
              <a:t>에 디폴트 값 </a:t>
            </a:r>
            <a:r>
              <a:rPr lang="en-US" altLang="ko-KR" sz="1600" dirty="0"/>
              <a:t>5</a:t>
            </a:r>
            <a:r>
              <a:rPr lang="ko-KR" altLang="en-US" sz="1600" dirty="0"/>
              <a:t>가 전달됨</a:t>
            </a:r>
            <a:r>
              <a:rPr lang="en-US" altLang="ko-KR" sz="1600" dirty="0"/>
              <a:t>. star(5);</a:t>
            </a:r>
            <a:r>
              <a:rPr lang="ko-KR" altLang="en-US" sz="1600" dirty="0"/>
              <a:t>와 동일</a:t>
            </a:r>
          </a:p>
          <a:p>
            <a:pPr fontAlgn="base" latinLnBrk="0"/>
            <a:r>
              <a:rPr lang="en-US" altLang="ko-KR" sz="1600" dirty="0"/>
              <a:t>star(</a:t>
            </a:r>
            <a:r>
              <a:rPr lang="en-US" altLang="ko-KR" sz="1600" b="1" dirty="0"/>
              <a:t>10</a:t>
            </a:r>
            <a:r>
              <a:rPr lang="en-US" altLang="ko-KR" sz="1600" dirty="0"/>
              <a:t>); // </a:t>
            </a:r>
            <a:r>
              <a:rPr lang="ko-KR" altLang="en-US" sz="1600" dirty="0"/>
              <a:t>매개 변수 </a:t>
            </a:r>
            <a:r>
              <a:rPr lang="en-US" altLang="ko-KR" sz="1600" dirty="0"/>
              <a:t>a</a:t>
            </a:r>
            <a:r>
              <a:rPr lang="ko-KR" altLang="en-US" sz="1600" dirty="0"/>
              <a:t>에 </a:t>
            </a:r>
            <a:r>
              <a:rPr lang="en-US" altLang="ko-KR" sz="1600" dirty="0"/>
              <a:t>10</a:t>
            </a:r>
            <a:r>
              <a:rPr lang="ko-KR" altLang="en-US" sz="1600" dirty="0"/>
              <a:t>을 넘겨줌</a:t>
            </a:r>
          </a:p>
        </p:txBody>
      </p:sp>
    </p:spTree>
    <p:extLst>
      <p:ext uri="{BB962C8B-B14F-4D97-AF65-F5344CB8AC3E}">
        <p14:creationId xmlns:p14="http://schemas.microsoft.com/office/powerpoint/2010/main" val="88675513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디폴트 매개 변수 사례</a:t>
            </a:r>
          </a:p>
        </p:txBody>
      </p:sp>
      <p:sp>
        <p:nvSpPr>
          <p:cNvPr id="56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사례 </a:t>
            </a:r>
            <a:r>
              <a:rPr lang="en-US" altLang="ko-KR" dirty="0"/>
              <a:t>3</a:t>
            </a:r>
          </a:p>
          <a:p>
            <a:endParaRPr lang="ko-KR" altLang="en-US" dirty="0"/>
          </a:p>
        </p:txBody>
      </p:sp>
      <p:sp>
        <p:nvSpPr>
          <p:cNvPr id="29" name="직사각형 28"/>
          <p:cNvSpPr/>
          <p:nvPr/>
        </p:nvSpPr>
        <p:spPr>
          <a:xfrm>
            <a:off x="4295800" y="2780929"/>
            <a:ext cx="3508140" cy="307777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pPr fontAlgn="base" latinLnBrk="0"/>
            <a:r>
              <a:rPr lang="en-US" altLang="ko-KR" sz="1400" dirty="0"/>
              <a:t>void g(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a, 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b= </a:t>
            </a:r>
            <a:r>
              <a:rPr lang="en-US" altLang="ko-KR" sz="1400" dirty="0">
                <a:solidFill>
                  <a:srgbClr val="FF0000"/>
                </a:solidFill>
              </a:rPr>
              <a:t>0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c= </a:t>
            </a:r>
            <a:r>
              <a:rPr lang="en-US" altLang="ko-KR" sz="1400" dirty="0">
                <a:solidFill>
                  <a:srgbClr val="FF0000"/>
                </a:solidFill>
              </a:rPr>
              <a:t>0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d= </a:t>
            </a:r>
            <a:r>
              <a:rPr lang="en-US" altLang="ko-KR" sz="1400" dirty="0">
                <a:solidFill>
                  <a:srgbClr val="FF0000"/>
                </a:solidFill>
              </a:rPr>
              <a:t>0</a:t>
            </a:r>
            <a:r>
              <a:rPr lang="en-US" altLang="ko-KR" sz="1400" dirty="0"/>
              <a:t>);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2667162" y="3332706"/>
            <a:ext cx="7425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dirty="0"/>
              <a:t>g(10); </a:t>
            </a:r>
            <a:endParaRPr lang="ko-KR" altLang="en-US" sz="1400" b="1" dirty="0"/>
          </a:p>
        </p:txBody>
      </p:sp>
      <p:sp>
        <p:nvSpPr>
          <p:cNvPr id="31" name="직사각형 30"/>
          <p:cNvSpPr/>
          <p:nvPr/>
        </p:nvSpPr>
        <p:spPr>
          <a:xfrm>
            <a:off x="7630689" y="3332706"/>
            <a:ext cx="149592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 latinLnBrk="0"/>
            <a:r>
              <a:rPr lang="en-US" altLang="ko-KR" sz="1400" dirty="0"/>
              <a:t>g( 10, </a:t>
            </a:r>
            <a:r>
              <a:rPr lang="en-US" altLang="ko-KR" sz="1400" dirty="0">
                <a:solidFill>
                  <a:srgbClr val="FF0000"/>
                </a:solidFill>
              </a:rPr>
              <a:t>0</a:t>
            </a:r>
            <a:r>
              <a:rPr lang="en-US" altLang="ko-KR" sz="1400" dirty="0"/>
              <a:t>,  </a:t>
            </a:r>
            <a:r>
              <a:rPr lang="en-US" altLang="ko-KR" sz="1400" dirty="0">
                <a:solidFill>
                  <a:srgbClr val="FF0000"/>
                </a:solidFill>
              </a:rPr>
              <a:t>0</a:t>
            </a:r>
            <a:r>
              <a:rPr lang="en-US" altLang="ko-KR" sz="1400" dirty="0"/>
              <a:t>,  </a:t>
            </a:r>
            <a:r>
              <a:rPr lang="en-US" altLang="ko-KR" sz="1400" dirty="0">
                <a:solidFill>
                  <a:srgbClr val="FF0000"/>
                </a:solidFill>
              </a:rPr>
              <a:t>0</a:t>
            </a:r>
            <a:r>
              <a:rPr lang="en-US" altLang="ko-KR" sz="1400" dirty="0"/>
              <a:t> );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2667162" y="3745009"/>
            <a:ext cx="9557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dirty="0"/>
              <a:t>g(10, 5); </a:t>
            </a:r>
            <a:endParaRPr lang="ko-KR" altLang="en-US" sz="1400" b="1" dirty="0"/>
          </a:p>
        </p:txBody>
      </p:sp>
      <p:sp>
        <p:nvSpPr>
          <p:cNvPr id="33" name="직사각형 32"/>
          <p:cNvSpPr/>
          <p:nvPr/>
        </p:nvSpPr>
        <p:spPr>
          <a:xfrm>
            <a:off x="7630689" y="3745009"/>
            <a:ext cx="149592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 latinLnBrk="0"/>
            <a:r>
              <a:rPr lang="en-US" altLang="ko-KR" sz="1400" dirty="0"/>
              <a:t>g( 10, 5,  </a:t>
            </a:r>
            <a:r>
              <a:rPr lang="en-US" altLang="ko-KR" sz="1400" dirty="0">
                <a:solidFill>
                  <a:srgbClr val="FF0000"/>
                </a:solidFill>
              </a:rPr>
              <a:t>0</a:t>
            </a:r>
            <a:r>
              <a:rPr lang="en-US" altLang="ko-KR" sz="1400" dirty="0"/>
              <a:t>,  </a:t>
            </a:r>
            <a:r>
              <a:rPr lang="en-US" altLang="ko-KR" sz="1400" dirty="0">
                <a:solidFill>
                  <a:srgbClr val="FF0000"/>
                </a:solidFill>
              </a:rPr>
              <a:t>0</a:t>
            </a:r>
            <a:r>
              <a:rPr lang="en-US" altLang="ko-KR" sz="1400" dirty="0"/>
              <a:t> );</a:t>
            </a:r>
          </a:p>
        </p:txBody>
      </p:sp>
      <p:sp>
        <p:nvSpPr>
          <p:cNvPr id="34" name="직사각형 33"/>
          <p:cNvSpPr/>
          <p:nvPr/>
        </p:nvSpPr>
        <p:spPr>
          <a:xfrm>
            <a:off x="2667162" y="4124794"/>
            <a:ext cx="127310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dirty="0"/>
              <a:t>g(10, 5, 20); </a:t>
            </a:r>
            <a:endParaRPr lang="ko-KR" altLang="en-US" sz="1400" b="1" dirty="0"/>
          </a:p>
        </p:txBody>
      </p:sp>
      <p:sp>
        <p:nvSpPr>
          <p:cNvPr id="35" name="직사각형 34"/>
          <p:cNvSpPr/>
          <p:nvPr/>
        </p:nvSpPr>
        <p:spPr>
          <a:xfrm>
            <a:off x="7630689" y="4124794"/>
            <a:ext cx="153279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/>
              <a:t>g( 10, 5, 20,  </a:t>
            </a:r>
            <a:r>
              <a:rPr lang="en-US" altLang="ko-KR" sz="1400" dirty="0">
                <a:solidFill>
                  <a:srgbClr val="FF0000"/>
                </a:solidFill>
              </a:rPr>
              <a:t>0</a:t>
            </a:r>
            <a:r>
              <a:rPr lang="en-US" altLang="ko-KR" sz="1400" dirty="0"/>
              <a:t> );</a:t>
            </a:r>
            <a:endParaRPr lang="ko-KR" altLang="en-US" sz="1400" dirty="0"/>
          </a:p>
        </p:txBody>
      </p:sp>
      <p:sp>
        <p:nvSpPr>
          <p:cNvPr id="36" name="직사각형 35"/>
          <p:cNvSpPr/>
          <p:nvPr/>
        </p:nvSpPr>
        <p:spPr>
          <a:xfrm>
            <a:off x="2667161" y="4484834"/>
            <a:ext cx="159050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dirty="0"/>
              <a:t>g(10, 5, 20, 30); </a:t>
            </a:r>
            <a:endParaRPr lang="ko-KR" altLang="en-US" sz="1400" b="1" dirty="0"/>
          </a:p>
        </p:txBody>
      </p:sp>
      <p:sp>
        <p:nvSpPr>
          <p:cNvPr id="37" name="직사각형 36"/>
          <p:cNvSpPr/>
          <p:nvPr/>
        </p:nvSpPr>
        <p:spPr>
          <a:xfrm>
            <a:off x="7630689" y="4484834"/>
            <a:ext cx="15696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/>
              <a:t>g( 10, 5, 20, 30 );</a:t>
            </a:r>
            <a:endParaRPr lang="ko-KR" altLang="en-US" sz="1400" dirty="0"/>
          </a:p>
        </p:txBody>
      </p:sp>
      <p:sp>
        <p:nvSpPr>
          <p:cNvPr id="38" name="직사각형 37"/>
          <p:cNvSpPr/>
          <p:nvPr/>
        </p:nvSpPr>
        <p:spPr>
          <a:xfrm>
            <a:off x="5110409" y="3332706"/>
            <a:ext cx="16353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/>
              <a:t>g( 10, </a:t>
            </a:r>
            <a:r>
              <a:rPr lang="en-US" altLang="ko-KR" sz="1400" u="sng" dirty="0"/>
              <a:t>  </a:t>
            </a:r>
            <a:r>
              <a:rPr lang="en-US" altLang="ko-KR" sz="1400" dirty="0"/>
              <a:t> , </a:t>
            </a:r>
            <a:r>
              <a:rPr lang="en-US" altLang="ko-KR" sz="1400" u="sng" dirty="0"/>
              <a:t>  </a:t>
            </a:r>
            <a:r>
              <a:rPr lang="en-US" altLang="ko-KR" sz="1400" dirty="0"/>
              <a:t> , </a:t>
            </a:r>
            <a:r>
              <a:rPr lang="en-US" altLang="ko-KR" sz="1400" u="sng" dirty="0"/>
              <a:t>  </a:t>
            </a:r>
            <a:r>
              <a:rPr lang="en-US" altLang="ko-KR" sz="1400" dirty="0"/>
              <a:t> ); </a:t>
            </a:r>
            <a:endParaRPr lang="ko-KR" altLang="en-US" sz="1400" dirty="0"/>
          </a:p>
        </p:txBody>
      </p:sp>
      <p:sp>
        <p:nvSpPr>
          <p:cNvPr id="39" name="직사각형 38"/>
          <p:cNvSpPr/>
          <p:nvPr/>
        </p:nvSpPr>
        <p:spPr>
          <a:xfrm>
            <a:off x="5110409" y="3745009"/>
            <a:ext cx="160973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/>
              <a:t>g( 10, 5 , </a:t>
            </a:r>
            <a:r>
              <a:rPr lang="en-US" altLang="ko-KR" sz="1400" u="sng" dirty="0"/>
              <a:t>  </a:t>
            </a:r>
            <a:r>
              <a:rPr lang="en-US" altLang="ko-KR" sz="1400" dirty="0"/>
              <a:t> , </a:t>
            </a:r>
            <a:r>
              <a:rPr lang="en-US" altLang="ko-KR" sz="1400" u="sng" dirty="0"/>
              <a:t>  </a:t>
            </a:r>
            <a:r>
              <a:rPr lang="en-US" altLang="ko-KR" sz="1400" dirty="0"/>
              <a:t> ); </a:t>
            </a:r>
            <a:endParaRPr lang="ko-KR" altLang="en-US" sz="1400" dirty="0"/>
          </a:p>
        </p:txBody>
      </p:sp>
      <p:sp>
        <p:nvSpPr>
          <p:cNvPr id="40" name="직사각형 39"/>
          <p:cNvSpPr/>
          <p:nvPr/>
        </p:nvSpPr>
        <p:spPr>
          <a:xfrm>
            <a:off x="5110410" y="4124794"/>
            <a:ext cx="162095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/>
              <a:t>g( 10, 5, 20,  </a:t>
            </a:r>
            <a:r>
              <a:rPr lang="en-US" altLang="ko-KR" sz="1400" u="sng" dirty="0"/>
              <a:t>  </a:t>
            </a:r>
            <a:r>
              <a:rPr lang="en-US" altLang="ko-KR" sz="1400" dirty="0"/>
              <a:t> ); </a:t>
            </a:r>
            <a:endParaRPr lang="ko-KR" altLang="en-US" sz="1400" dirty="0"/>
          </a:p>
        </p:txBody>
      </p:sp>
      <p:sp>
        <p:nvSpPr>
          <p:cNvPr id="41" name="직사각형 40"/>
          <p:cNvSpPr/>
          <p:nvPr/>
        </p:nvSpPr>
        <p:spPr>
          <a:xfrm>
            <a:off x="5110409" y="4484834"/>
            <a:ext cx="163217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/>
              <a:t>g( 10, 5, 20, 30 ); </a:t>
            </a:r>
            <a:endParaRPr lang="ko-KR" altLang="en-US" sz="1400" dirty="0"/>
          </a:p>
        </p:txBody>
      </p:sp>
      <p:cxnSp>
        <p:nvCxnSpPr>
          <p:cNvPr id="42" name="직선 화살표 연결선 41"/>
          <p:cNvCxnSpPr/>
          <p:nvPr/>
        </p:nvCxnSpPr>
        <p:spPr>
          <a:xfrm>
            <a:off x="4318321" y="3496177"/>
            <a:ext cx="504056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/>
          <p:cNvCxnSpPr/>
          <p:nvPr/>
        </p:nvCxnSpPr>
        <p:spPr>
          <a:xfrm>
            <a:off x="4318321" y="3900693"/>
            <a:ext cx="504056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/>
          <p:cNvCxnSpPr/>
          <p:nvPr/>
        </p:nvCxnSpPr>
        <p:spPr>
          <a:xfrm>
            <a:off x="4318321" y="4278835"/>
            <a:ext cx="504056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/>
          <p:cNvCxnSpPr/>
          <p:nvPr/>
        </p:nvCxnSpPr>
        <p:spPr>
          <a:xfrm>
            <a:off x="4318321" y="4638875"/>
            <a:ext cx="504056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/>
          <p:cNvCxnSpPr/>
          <p:nvPr/>
        </p:nvCxnSpPr>
        <p:spPr>
          <a:xfrm>
            <a:off x="6838601" y="3496177"/>
            <a:ext cx="504056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/>
          <p:cNvCxnSpPr/>
          <p:nvPr/>
        </p:nvCxnSpPr>
        <p:spPr>
          <a:xfrm>
            <a:off x="6838601" y="3900693"/>
            <a:ext cx="504056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/>
          <p:cNvCxnSpPr/>
          <p:nvPr/>
        </p:nvCxnSpPr>
        <p:spPr>
          <a:xfrm>
            <a:off x="6838601" y="4278835"/>
            <a:ext cx="504056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/>
          <p:cNvCxnSpPr/>
          <p:nvPr/>
        </p:nvCxnSpPr>
        <p:spPr>
          <a:xfrm>
            <a:off x="6838601" y="4638875"/>
            <a:ext cx="504056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자유형 50"/>
          <p:cNvSpPr/>
          <p:nvPr/>
        </p:nvSpPr>
        <p:spPr>
          <a:xfrm>
            <a:off x="5749907" y="3025303"/>
            <a:ext cx="165370" cy="461290"/>
          </a:xfrm>
          <a:custGeom>
            <a:avLst/>
            <a:gdLst>
              <a:gd name="connsiteX0" fmla="*/ 165370 w 165370"/>
              <a:gd name="connsiteY0" fmla="*/ 0 h 340468"/>
              <a:gd name="connsiteX1" fmla="*/ 38910 w 165370"/>
              <a:gd name="connsiteY1" fmla="*/ 145914 h 340468"/>
              <a:gd name="connsiteX2" fmla="*/ 0 w 165370"/>
              <a:gd name="connsiteY2" fmla="*/ 340468 h 340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5370" h="340468">
                <a:moveTo>
                  <a:pt x="165370" y="0"/>
                </a:moveTo>
                <a:cubicBezTo>
                  <a:pt x="115921" y="44584"/>
                  <a:pt x="66472" y="89169"/>
                  <a:pt x="38910" y="145914"/>
                </a:cubicBezTo>
                <a:cubicBezTo>
                  <a:pt x="11348" y="202659"/>
                  <a:pt x="5674" y="271563"/>
                  <a:pt x="0" y="340468"/>
                </a:cubicBezTo>
              </a:path>
            </a:pathLst>
          </a:custGeom>
          <a:noFill/>
          <a:ln w="12700">
            <a:solidFill>
              <a:srgbClr val="92D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타원 52"/>
          <p:cNvSpPr/>
          <p:nvPr/>
        </p:nvSpPr>
        <p:spPr>
          <a:xfrm>
            <a:off x="5961118" y="2828385"/>
            <a:ext cx="144016" cy="235768"/>
          </a:xfrm>
          <a:prstGeom prst="ellipse">
            <a:avLst/>
          </a:prstGeom>
          <a:noFill/>
          <a:ln w="127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타원 53"/>
          <p:cNvSpPr/>
          <p:nvPr/>
        </p:nvSpPr>
        <p:spPr>
          <a:xfrm>
            <a:off x="6683130" y="2828385"/>
            <a:ext cx="144016" cy="235768"/>
          </a:xfrm>
          <a:prstGeom prst="ellipse">
            <a:avLst/>
          </a:prstGeom>
          <a:noFill/>
          <a:ln w="127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타원 54"/>
          <p:cNvSpPr/>
          <p:nvPr/>
        </p:nvSpPr>
        <p:spPr>
          <a:xfrm>
            <a:off x="7458601" y="2828650"/>
            <a:ext cx="144016" cy="235768"/>
          </a:xfrm>
          <a:prstGeom prst="ellipse">
            <a:avLst/>
          </a:prstGeom>
          <a:noFill/>
          <a:ln w="127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자유형 2"/>
          <p:cNvSpPr/>
          <p:nvPr/>
        </p:nvSpPr>
        <p:spPr>
          <a:xfrm>
            <a:off x="6082736" y="3055407"/>
            <a:ext cx="661481" cy="447472"/>
          </a:xfrm>
          <a:custGeom>
            <a:avLst/>
            <a:gdLst>
              <a:gd name="connsiteX0" fmla="*/ 661481 w 661481"/>
              <a:gd name="connsiteY0" fmla="*/ 0 h 447472"/>
              <a:gd name="connsiteX1" fmla="*/ 175098 w 661481"/>
              <a:gd name="connsiteY1" fmla="*/ 194553 h 447472"/>
              <a:gd name="connsiteX2" fmla="*/ 0 w 661481"/>
              <a:gd name="connsiteY2" fmla="*/ 447472 h 447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61481" h="447472">
                <a:moveTo>
                  <a:pt x="661481" y="0"/>
                </a:moveTo>
                <a:cubicBezTo>
                  <a:pt x="473413" y="59987"/>
                  <a:pt x="285345" y="119974"/>
                  <a:pt x="175098" y="194553"/>
                </a:cubicBezTo>
                <a:cubicBezTo>
                  <a:pt x="64851" y="269132"/>
                  <a:pt x="32425" y="358302"/>
                  <a:pt x="0" y="447472"/>
                </a:cubicBezTo>
              </a:path>
            </a:pathLst>
          </a:custGeom>
          <a:noFill/>
          <a:ln w="12700">
            <a:solidFill>
              <a:srgbClr val="92D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자유형 5"/>
          <p:cNvSpPr/>
          <p:nvPr/>
        </p:nvSpPr>
        <p:spPr>
          <a:xfrm>
            <a:off x="6364839" y="3035952"/>
            <a:ext cx="1099225" cy="437745"/>
          </a:xfrm>
          <a:custGeom>
            <a:avLst/>
            <a:gdLst>
              <a:gd name="connsiteX0" fmla="*/ 1099225 w 1099225"/>
              <a:gd name="connsiteY0" fmla="*/ 0 h 437745"/>
              <a:gd name="connsiteX1" fmla="*/ 252919 w 1099225"/>
              <a:gd name="connsiteY1" fmla="*/ 184826 h 437745"/>
              <a:gd name="connsiteX2" fmla="*/ 0 w 1099225"/>
              <a:gd name="connsiteY2" fmla="*/ 437745 h 437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99225" h="437745">
                <a:moveTo>
                  <a:pt x="1099225" y="0"/>
                </a:moveTo>
                <a:cubicBezTo>
                  <a:pt x="767674" y="55934"/>
                  <a:pt x="436123" y="111869"/>
                  <a:pt x="252919" y="184826"/>
                </a:cubicBezTo>
                <a:cubicBezTo>
                  <a:pt x="69715" y="257783"/>
                  <a:pt x="34857" y="347764"/>
                  <a:pt x="0" y="437745"/>
                </a:cubicBezTo>
              </a:path>
            </a:pathLst>
          </a:custGeom>
          <a:noFill/>
          <a:ln w="12700">
            <a:solidFill>
              <a:srgbClr val="92D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4295800" y="1988841"/>
            <a:ext cx="3423181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pPr fontAlgn="base" latinLnBrk="0"/>
            <a:r>
              <a:rPr lang="en-US" altLang="ko-KR" sz="1400" dirty="0"/>
              <a:t>void g(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a, </a:t>
            </a:r>
            <a:r>
              <a:rPr lang="en-US" altLang="ko-KR" sz="1400" b="1" dirty="0" err="1"/>
              <a:t>int</a:t>
            </a:r>
            <a:r>
              <a:rPr lang="en-US" altLang="ko-KR" sz="1400" b="1" dirty="0"/>
              <a:t> b=0, </a:t>
            </a:r>
            <a:r>
              <a:rPr lang="en-US" altLang="ko-KR" sz="1400" b="1" dirty="0" err="1"/>
              <a:t>int</a:t>
            </a:r>
            <a:r>
              <a:rPr lang="en-US" altLang="ko-KR" sz="1400" b="1" dirty="0"/>
              <a:t> c=0, </a:t>
            </a:r>
            <a:r>
              <a:rPr lang="en-US" altLang="ko-KR" sz="1400" b="1" dirty="0" err="1"/>
              <a:t>int</a:t>
            </a:r>
            <a:r>
              <a:rPr lang="en-US" altLang="ko-KR" sz="1400" b="1" dirty="0"/>
              <a:t> d=0</a:t>
            </a:r>
            <a:r>
              <a:rPr lang="en-US" altLang="ko-KR" sz="1400" dirty="0"/>
              <a:t>);</a:t>
            </a:r>
          </a:p>
        </p:txBody>
      </p:sp>
      <p:sp>
        <p:nvSpPr>
          <p:cNvPr id="58" name="모서리가 둥근 사각형 설명선 57"/>
          <p:cNvSpPr/>
          <p:nvPr/>
        </p:nvSpPr>
        <p:spPr>
          <a:xfrm>
            <a:off x="8130258" y="1930519"/>
            <a:ext cx="1494135" cy="477924"/>
          </a:xfrm>
          <a:prstGeom prst="wedgeRoundRectCallout">
            <a:avLst>
              <a:gd name="adj1" fmla="val -76188"/>
              <a:gd name="adj2" fmla="val -661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>
                <a:solidFill>
                  <a:schemeClr val="tx1"/>
                </a:solidFill>
              </a:rPr>
              <a:t>디폴트 매개 변수를 가진 함수</a:t>
            </a:r>
          </a:p>
        </p:txBody>
      </p:sp>
      <p:sp>
        <p:nvSpPr>
          <p:cNvPr id="60" name="모서리가 둥근 사각형 설명선 59"/>
          <p:cNvSpPr/>
          <p:nvPr/>
        </p:nvSpPr>
        <p:spPr>
          <a:xfrm>
            <a:off x="5322588" y="5080919"/>
            <a:ext cx="1207821" cy="405916"/>
          </a:xfrm>
          <a:prstGeom prst="wedgeRoundRectCallout">
            <a:avLst>
              <a:gd name="adj1" fmla="val -24784"/>
              <a:gd name="adj2" fmla="val -7412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컴파일러에 </a:t>
            </a:r>
            <a:r>
              <a:rPr lang="ko-KR" altLang="en-US" sz="1000">
                <a:solidFill>
                  <a:schemeClr val="tx1"/>
                </a:solidFill>
              </a:rPr>
              <a:t>의해 변환되는 과정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01868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static </a:t>
            </a:r>
            <a:r>
              <a:rPr lang="ko-KR" altLang="en-US" dirty="0"/>
              <a:t>멤버와 </a:t>
            </a:r>
            <a:r>
              <a:rPr lang="en-US" altLang="ko-KR" dirty="0"/>
              <a:t>non-static </a:t>
            </a:r>
            <a:r>
              <a:rPr lang="ko-KR" altLang="en-US" dirty="0"/>
              <a:t>멤버의 특성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2279576" y="1124744"/>
            <a:ext cx="8136904" cy="5040560"/>
          </a:xfrm>
        </p:spPr>
        <p:txBody>
          <a:bodyPr vert="horz">
            <a:noAutofit/>
          </a:bodyPr>
          <a:lstStyle/>
          <a:p>
            <a:r>
              <a:rPr lang="en-US" altLang="ko-KR" dirty="0"/>
              <a:t>static </a:t>
            </a:r>
          </a:p>
          <a:p>
            <a:pPr lvl="1"/>
            <a:r>
              <a:rPr lang="ko-KR" altLang="en-US" b="1" dirty="0">
                <a:latin typeface="+mj-lt"/>
              </a:rPr>
              <a:t>변수와 함수에 대한 기억 부류의 한 종류</a:t>
            </a:r>
            <a:endParaRPr lang="en-US" altLang="ko-KR" b="1" dirty="0">
              <a:latin typeface="+mj-lt"/>
            </a:endParaRPr>
          </a:p>
          <a:p>
            <a:pPr lvl="2">
              <a:lnSpc>
                <a:spcPts val="2500"/>
              </a:lnSpc>
              <a:spcBef>
                <a:spcPts val="0"/>
              </a:spcBef>
            </a:pPr>
            <a:r>
              <a:rPr lang="ko-KR" altLang="en-US" sz="1800" dirty="0"/>
              <a:t>생명 주기 </a:t>
            </a:r>
            <a:r>
              <a:rPr lang="en-US" altLang="ko-KR" sz="1800" dirty="0"/>
              <a:t>– </a:t>
            </a:r>
            <a:r>
              <a:rPr lang="ko-KR" altLang="en-US" sz="1800" dirty="0"/>
              <a:t>프로그램이 시작될 때 생성</a:t>
            </a:r>
            <a:r>
              <a:rPr lang="en-US" altLang="ko-KR" sz="1800" dirty="0"/>
              <a:t>, </a:t>
            </a:r>
            <a:r>
              <a:rPr lang="ko-KR" altLang="en-US" sz="1800" dirty="0"/>
              <a:t>프로그램 종료 시 소멸</a:t>
            </a:r>
            <a:endParaRPr lang="en-US" altLang="ko-KR" sz="1800" dirty="0"/>
          </a:p>
          <a:p>
            <a:pPr lvl="2">
              <a:lnSpc>
                <a:spcPts val="2500"/>
              </a:lnSpc>
              <a:spcBef>
                <a:spcPts val="0"/>
              </a:spcBef>
            </a:pPr>
            <a:r>
              <a:rPr lang="ko-KR" altLang="en-US" sz="1800" dirty="0"/>
              <a:t>사용 범위 </a:t>
            </a:r>
            <a:r>
              <a:rPr lang="en-US" altLang="ko-KR" sz="1800" dirty="0"/>
              <a:t>– </a:t>
            </a:r>
            <a:r>
              <a:rPr lang="ko-KR" altLang="en-US" sz="1800" dirty="0"/>
              <a:t>선언된 범위</a:t>
            </a:r>
            <a:r>
              <a:rPr lang="en-US" altLang="ko-KR" sz="1800" dirty="0"/>
              <a:t>, </a:t>
            </a:r>
            <a:r>
              <a:rPr lang="ko-KR" altLang="en-US" sz="1800" dirty="0"/>
              <a:t>접근 지정에 따름</a:t>
            </a:r>
            <a:endParaRPr lang="en-US" altLang="ko-KR" sz="1800" dirty="0"/>
          </a:p>
          <a:p>
            <a:pPr>
              <a:spcBef>
                <a:spcPts val="1200"/>
              </a:spcBef>
            </a:pPr>
            <a:r>
              <a:rPr lang="ko-KR" altLang="en-US" dirty="0"/>
              <a:t>클래스의 멤버</a:t>
            </a:r>
            <a:endParaRPr lang="en-US" altLang="ko-KR" dirty="0"/>
          </a:p>
          <a:p>
            <a:pPr lvl="1"/>
            <a:r>
              <a:rPr lang="en-US" altLang="ko-KR" b="1" dirty="0">
                <a:latin typeface="+mj-lt"/>
              </a:rPr>
              <a:t>static </a:t>
            </a:r>
            <a:r>
              <a:rPr lang="ko-KR" altLang="en-US" b="1" dirty="0">
                <a:latin typeface="+mj-lt"/>
              </a:rPr>
              <a:t>멤버</a:t>
            </a:r>
            <a:endParaRPr lang="en-US" altLang="ko-KR" b="1" dirty="0">
              <a:latin typeface="+mj-lt"/>
            </a:endParaRPr>
          </a:p>
          <a:p>
            <a:pPr lvl="2">
              <a:lnSpc>
                <a:spcPts val="2500"/>
              </a:lnSpc>
              <a:spcBef>
                <a:spcPts val="0"/>
              </a:spcBef>
            </a:pPr>
            <a:r>
              <a:rPr lang="ko-KR" altLang="en-US" sz="1800" dirty="0"/>
              <a:t>프로그램이 시작할 때 생성</a:t>
            </a:r>
            <a:endParaRPr lang="en-US" altLang="ko-KR" sz="1800" dirty="0"/>
          </a:p>
          <a:p>
            <a:pPr lvl="2">
              <a:lnSpc>
                <a:spcPts val="2500"/>
              </a:lnSpc>
              <a:spcBef>
                <a:spcPts val="0"/>
              </a:spcBef>
            </a:pPr>
            <a:r>
              <a:rPr lang="ko-KR" altLang="en-US" sz="1800" dirty="0"/>
              <a:t>클래스 당 하나만 생성</a:t>
            </a:r>
            <a:r>
              <a:rPr lang="en-US" altLang="ko-KR" sz="1800" dirty="0"/>
              <a:t>, </a:t>
            </a:r>
            <a:r>
              <a:rPr lang="ko-KR" altLang="en-US" sz="1800" dirty="0"/>
              <a:t>클래스 멤버라고 불림</a:t>
            </a:r>
            <a:endParaRPr lang="en-US" altLang="ko-KR" sz="1800" dirty="0"/>
          </a:p>
          <a:p>
            <a:pPr lvl="2">
              <a:lnSpc>
                <a:spcPts val="2500"/>
              </a:lnSpc>
              <a:spcBef>
                <a:spcPts val="0"/>
              </a:spcBef>
            </a:pPr>
            <a:r>
              <a:rPr lang="ko-KR" altLang="en-US" sz="1800" dirty="0"/>
              <a:t>클래스의 모든 인스턴스</a:t>
            </a:r>
            <a:r>
              <a:rPr lang="en-US" altLang="ko-KR" sz="1800" dirty="0"/>
              <a:t>(</a:t>
            </a:r>
            <a:r>
              <a:rPr lang="ko-KR" altLang="en-US" sz="1800" dirty="0"/>
              <a:t>객체</a:t>
            </a:r>
            <a:r>
              <a:rPr lang="en-US" altLang="ko-KR" sz="1800" dirty="0"/>
              <a:t>)</a:t>
            </a:r>
            <a:r>
              <a:rPr lang="ko-KR" altLang="en-US" sz="1800" dirty="0"/>
              <a:t>들이 공유하는 멤버</a:t>
            </a:r>
            <a:endParaRPr lang="en-US" altLang="ko-KR" sz="1800" dirty="0"/>
          </a:p>
          <a:p>
            <a:pPr lvl="1">
              <a:spcBef>
                <a:spcPts val="600"/>
              </a:spcBef>
            </a:pPr>
            <a:r>
              <a:rPr lang="en-US" altLang="ko-KR" b="1" dirty="0">
                <a:latin typeface="+mj-lt"/>
              </a:rPr>
              <a:t>non-static </a:t>
            </a:r>
            <a:r>
              <a:rPr lang="ko-KR" altLang="en-US" b="1" dirty="0">
                <a:latin typeface="+mj-lt"/>
              </a:rPr>
              <a:t>멤버</a:t>
            </a:r>
            <a:endParaRPr lang="en-US" altLang="ko-KR" b="1" dirty="0">
              <a:latin typeface="+mj-lt"/>
            </a:endParaRPr>
          </a:p>
          <a:p>
            <a:pPr lvl="2">
              <a:lnSpc>
                <a:spcPts val="2500"/>
              </a:lnSpc>
              <a:spcBef>
                <a:spcPts val="0"/>
              </a:spcBef>
            </a:pPr>
            <a:r>
              <a:rPr lang="ko-KR" altLang="en-US" sz="1800" dirty="0"/>
              <a:t>객체가 생성될 때 함께 생성</a:t>
            </a:r>
            <a:endParaRPr lang="en-US" altLang="ko-KR" sz="1800" dirty="0"/>
          </a:p>
          <a:p>
            <a:pPr lvl="2">
              <a:lnSpc>
                <a:spcPts val="2500"/>
              </a:lnSpc>
              <a:spcBef>
                <a:spcPts val="0"/>
              </a:spcBef>
            </a:pPr>
            <a:r>
              <a:rPr lang="ko-KR" altLang="en-US" sz="1800" dirty="0"/>
              <a:t>객체마다 객체 내에 생성</a:t>
            </a:r>
            <a:endParaRPr lang="en-US" altLang="ko-KR" sz="1800" dirty="0"/>
          </a:p>
          <a:p>
            <a:pPr lvl="2">
              <a:lnSpc>
                <a:spcPts val="2500"/>
              </a:lnSpc>
              <a:spcBef>
                <a:spcPts val="0"/>
              </a:spcBef>
            </a:pPr>
            <a:r>
              <a:rPr lang="ko-KR" altLang="en-US" sz="1800" dirty="0"/>
              <a:t>인스턴스 멤버라고 불림</a:t>
            </a:r>
            <a:endParaRPr lang="en-US" altLang="ko-KR" sz="1800" dirty="0"/>
          </a:p>
        </p:txBody>
      </p:sp>
    </p:spTree>
    <p:extLst>
      <p:ext uri="{BB962C8B-B14F-4D97-AF65-F5344CB8AC3E}">
        <p14:creationId xmlns:p14="http://schemas.microsoft.com/office/powerpoint/2010/main" val="6777606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4834711" y="1907820"/>
            <a:ext cx="4150659" cy="1389529"/>
          </a:xfrm>
          <a:custGeom>
            <a:avLst/>
            <a:gdLst>
              <a:gd name="connsiteX0" fmla="*/ 3935506 w 4150659"/>
              <a:gd name="connsiteY0" fmla="*/ 1165412 h 1389529"/>
              <a:gd name="connsiteX1" fmla="*/ 3881717 w 4150659"/>
              <a:gd name="connsiteY1" fmla="*/ 1174376 h 1389529"/>
              <a:gd name="connsiteX2" fmla="*/ 3639670 w 4150659"/>
              <a:gd name="connsiteY2" fmla="*/ 1219200 h 1389529"/>
              <a:gd name="connsiteX3" fmla="*/ 3541059 w 4150659"/>
              <a:gd name="connsiteY3" fmla="*/ 1228165 h 1389529"/>
              <a:gd name="connsiteX4" fmla="*/ 3397623 w 4150659"/>
              <a:gd name="connsiteY4" fmla="*/ 1246094 h 1389529"/>
              <a:gd name="connsiteX5" fmla="*/ 3343835 w 4150659"/>
              <a:gd name="connsiteY5" fmla="*/ 1264024 h 1389529"/>
              <a:gd name="connsiteX6" fmla="*/ 3307976 w 4150659"/>
              <a:gd name="connsiteY6" fmla="*/ 1272988 h 1389529"/>
              <a:gd name="connsiteX7" fmla="*/ 3200400 w 4150659"/>
              <a:gd name="connsiteY7" fmla="*/ 1335741 h 1389529"/>
              <a:gd name="connsiteX8" fmla="*/ 3173506 w 4150659"/>
              <a:gd name="connsiteY8" fmla="*/ 1344706 h 1389529"/>
              <a:gd name="connsiteX9" fmla="*/ 3128682 w 4150659"/>
              <a:gd name="connsiteY9" fmla="*/ 1362635 h 1389529"/>
              <a:gd name="connsiteX10" fmla="*/ 3092823 w 4150659"/>
              <a:gd name="connsiteY10" fmla="*/ 1371600 h 1389529"/>
              <a:gd name="connsiteX11" fmla="*/ 3012141 w 4150659"/>
              <a:gd name="connsiteY11" fmla="*/ 1389529 h 1389529"/>
              <a:gd name="connsiteX12" fmla="*/ 2886635 w 4150659"/>
              <a:gd name="connsiteY12" fmla="*/ 1380565 h 1389529"/>
              <a:gd name="connsiteX13" fmla="*/ 2832847 w 4150659"/>
              <a:gd name="connsiteY13" fmla="*/ 1362635 h 1389529"/>
              <a:gd name="connsiteX14" fmla="*/ 2761129 w 4150659"/>
              <a:gd name="connsiteY14" fmla="*/ 1353671 h 1389529"/>
              <a:gd name="connsiteX15" fmla="*/ 2689411 w 4150659"/>
              <a:gd name="connsiteY15" fmla="*/ 1326776 h 1389529"/>
              <a:gd name="connsiteX16" fmla="*/ 2608729 w 4150659"/>
              <a:gd name="connsiteY16" fmla="*/ 1308847 h 1389529"/>
              <a:gd name="connsiteX17" fmla="*/ 2366682 w 4150659"/>
              <a:gd name="connsiteY17" fmla="*/ 1210235 h 1389529"/>
              <a:gd name="connsiteX18" fmla="*/ 2339788 w 4150659"/>
              <a:gd name="connsiteY18" fmla="*/ 1192306 h 1389529"/>
              <a:gd name="connsiteX19" fmla="*/ 2268070 w 4150659"/>
              <a:gd name="connsiteY19" fmla="*/ 1156447 h 1389529"/>
              <a:gd name="connsiteX20" fmla="*/ 2241176 w 4150659"/>
              <a:gd name="connsiteY20" fmla="*/ 1138518 h 1389529"/>
              <a:gd name="connsiteX21" fmla="*/ 2205317 w 4150659"/>
              <a:gd name="connsiteY21" fmla="*/ 1129553 h 1389529"/>
              <a:gd name="connsiteX22" fmla="*/ 2169459 w 4150659"/>
              <a:gd name="connsiteY22" fmla="*/ 1111624 h 1389529"/>
              <a:gd name="connsiteX23" fmla="*/ 2115670 w 4150659"/>
              <a:gd name="connsiteY23" fmla="*/ 1102659 h 1389529"/>
              <a:gd name="connsiteX24" fmla="*/ 1927411 w 4150659"/>
              <a:gd name="connsiteY24" fmla="*/ 1129553 h 1389529"/>
              <a:gd name="connsiteX25" fmla="*/ 1855694 w 4150659"/>
              <a:gd name="connsiteY25" fmla="*/ 1147482 h 1389529"/>
              <a:gd name="connsiteX26" fmla="*/ 1801906 w 4150659"/>
              <a:gd name="connsiteY26" fmla="*/ 1156447 h 1389529"/>
              <a:gd name="connsiteX27" fmla="*/ 1730188 w 4150659"/>
              <a:gd name="connsiteY27" fmla="*/ 1183341 h 1389529"/>
              <a:gd name="connsiteX28" fmla="*/ 1640541 w 4150659"/>
              <a:gd name="connsiteY28" fmla="*/ 1201271 h 1389529"/>
              <a:gd name="connsiteX29" fmla="*/ 1604682 w 4150659"/>
              <a:gd name="connsiteY29" fmla="*/ 1228165 h 1389529"/>
              <a:gd name="connsiteX30" fmla="*/ 1497106 w 4150659"/>
              <a:gd name="connsiteY30" fmla="*/ 1264024 h 1389529"/>
              <a:gd name="connsiteX31" fmla="*/ 1452282 w 4150659"/>
              <a:gd name="connsiteY31" fmla="*/ 1281953 h 1389529"/>
              <a:gd name="connsiteX32" fmla="*/ 1299882 w 4150659"/>
              <a:gd name="connsiteY32" fmla="*/ 1326776 h 1389529"/>
              <a:gd name="connsiteX33" fmla="*/ 1210235 w 4150659"/>
              <a:gd name="connsiteY33" fmla="*/ 1335741 h 1389529"/>
              <a:gd name="connsiteX34" fmla="*/ 735106 w 4150659"/>
              <a:gd name="connsiteY34" fmla="*/ 1317812 h 1389529"/>
              <a:gd name="connsiteX35" fmla="*/ 609600 w 4150659"/>
              <a:gd name="connsiteY35" fmla="*/ 1299882 h 1389529"/>
              <a:gd name="connsiteX36" fmla="*/ 582706 w 4150659"/>
              <a:gd name="connsiteY36" fmla="*/ 1290918 h 1389529"/>
              <a:gd name="connsiteX37" fmla="*/ 502023 w 4150659"/>
              <a:gd name="connsiteY37" fmla="*/ 1272988 h 1389529"/>
              <a:gd name="connsiteX38" fmla="*/ 466164 w 4150659"/>
              <a:gd name="connsiteY38" fmla="*/ 1255059 h 1389529"/>
              <a:gd name="connsiteX39" fmla="*/ 430306 w 4150659"/>
              <a:gd name="connsiteY39" fmla="*/ 1246094 h 1389529"/>
              <a:gd name="connsiteX40" fmla="*/ 367553 w 4150659"/>
              <a:gd name="connsiteY40" fmla="*/ 1228165 h 1389529"/>
              <a:gd name="connsiteX41" fmla="*/ 286870 w 4150659"/>
              <a:gd name="connsiteY41" fmla="*/ 1201271 h 1389529"/>
              <a:gd name="connsiteX42" fmla="*/ 251011 w 4150659"/>
              <a:gd name="connsiteY42" fmla="*/ 1183341 h 1389529"/>
              <a:gd name="connsiteX43" fmla="*/ 89647 w 4150659"/>
              <a:gd name="connsiteY43" fmla="*/ 1111624 h 1389529"/>
              <a:gd name="connsiteX44" fmla="*/ 71717 w 4150659"/>
              <a:gd name="connsiteY44" fmla="*/ 1093694 h 1389529"/>
              <a:gd name="connsiteX45" fmla="*/ 62753 w 4150659"/>
              <a:gd name="connsiteY45" fmla="*/ 1057835 h 1389529"/>
              <a:gd name="connsiteX46" fmla="*/ 44823 w 4150659"/>
              <a:gd name="connsiteY46" fmla="*/ 1021976 h 1389529"/>
              <a:gd name="connsiteX47" fmla="*/ 35859 w 4150659"/>
              <a:gd name="connsiteY47" fmla="*/ 968188 h 1389529"/>
              <a:gd name="connsiteX48" fmla="*/ 17929 w 4150659"/>
              <a:gd name="connsiteY48" fmla="*/ 941294 h 1389529"/>
              <a:gd name="connsiteX49" fmla="*/ 0 w 4150659"/>
              <a:gd name="connsiteY49" fmla="*/ 878541 h 1389529"/>
              <a:gd name="connsiteX50" fmla="*/ 44823 w 4150659"/>
              <a:gd name="connsiteY50" fmla="*/ 627529 h 1389529"/>
              <a:gd name="connsiteX51" fmla="*/ 89647 w 4150659"/>
              <a:gd name="connsiteY51" fmla="*/ 537882 h 1389529"/>
              <a:gd name="connsiteX52" fmla="*/ 107576 w 4150659"/>
              <a:gd name="connsiteY52" fmla="*/ 502024 h 1389529"/>
              <a:gd name="connsiteX53" fmla="*/ 134470 w 4150659"/>
              <a:gd name="connsiteY53" fmla="*/ 448235 h 1389529"/>
              <a:gd name="connsiteX54" fmla="*/ 170329 w 4150659"/>
              <a:gd name="connsiteY54" fmla="*/ 421341 h 1389529"/>
              <a:gd name="connsiteX55" fmla="*/ 197223 w 4150659"/>
              <a:gd name="connsiteY55" fmla="*/ 385482 h 1389529"/>
              <a:gd name="connsiteX56" fmla="*/ 268941 w 4150659"/>
              <a:gd name="connsiteY56" fmla="*/ 340659 h 1389529"/>
              <a:gd name="connsiteX57" fmla="*/ 340659 w 4150659"/>
              <a:gd name="connsiteY57" fmla="*/ 286871 h 1389529"/>
              <a:gd name="connsiteX58" fmla="*/ 367553 w 4150659"/>
              <a:gd name="connsiteY58" fmla="*/ 277906 h 1389529"/>
              <a:gd name="connsiteX59" fmla="*/ 475129 w 4150659"/>
              <a:gd name="connsiteY59" fmla="*/ 224118 h 1389529"/>
              <a:gd name="connsiteX60" fmla="*/ 555811 w 4150659"/>
              <a:gd name="connsiteY60" fmla="*/ 179294 h 1389529"/>
              <a:gd name="connsiteX61" fmla="*/ 600635 w 4150659"/>
              <a:gd name="connsiteY61" fmla="*/ 152400 h 1389529"/>
              <a:gd name="connsiteX62" fmla="*/ 654423 w 4150659"/>
              <a:gd name="connsiteY62" fmla="*/ 134471 h 1389529"/>
              <a:gd name="connsiteX63" fmla="*/ 735106 w 4150659"/>
              <a:gd name="connsiteY63" fmla="*/ 98612 h 1389529"/>
              <a:gd name="connsiteX64" fmla="*/ 779929 w 4150659"/>
              <a:gd name="connsiteY64" fmla="*/ 89647 h 1389529"/>
              <a:gd name="connsiteX65" fmla="*/ 815788 w 4150659"/>
              <a:gd name="connsiteY65" fmla="*/ 80682 h 1389529"/>
              <a:gd name="connsiteX66" fmla="*/ 869576 w 4150659"/>
              <a:gd name="connsiteY66" fmla="*/ 62753 h 1389529"/>
              <a:gd name="connsiteX67" fmla="*/ 986117 w 4150659"/>
              <a:gd name="connsiteY67" fmla="*/ 53788 h 1389529"/>
              <a:gd name="connsiteX68" fmla="*/ 1281953 w 4150659"/>
              <a:gd name="connsiteY68" fmla="*/ 62753 h 1389529"/>
              <a:gd name="connsiteX69" fmla="*/ 1335741 w 4150659"/>
              <a:gd name="connsiteY69" fmla="*/ 80682 h 1389529"/>
              <a:gd name="connsiteX70" fmla="*/ 1577788 w 4150659"/>
              <a:gd name="connsiteY70" fmla="*/ 161365 h 1389529"/>
              <a:gd name="connsiteX71" fmla="*/ 1577788 w 4150659"/>
              <a:gd name="connsiteY71" fmla="*/ 161365 h 1389529"/>
              <a:gd name="connsiteX72" fmla="*/ 1631576 w 4150659"/>
              <a:gd name="connsiteY72" fmla="*/ 179294 h 1389529"/>
              <a:gd name="connsiteX73" fmla="*/ 1694329 w 4150659"/>
              <a:gd name="connsiteY73" fmla="*/ 197224 h 1389529"/>
              <a:gd name="connsiteX74" fmla="*/ 1819835 w 4150659"/>
              <a:gd name="connsiteY74" fmla="*/ 251012 h 1389529"/>
              <a:gd name="connsiteX75" fmla="*/ 1855694 w 4150659"/>
              <a:gd name="connsiteY75" fmla="*/ 268941 h 1389529"/>
              <a:gd name="connsiteX76" fmla="*/ 1972235 w 4150659"/>
              <a:gd name="connsiteY76" fmla="*/ 313765 h 1389529"/>
              <a:gd name="connsiteX77" fmla="*/ 2097741 w 4150659"/>
              <a:gd name="connsiteY77" fmla="*/ 367553 h 1389529"/>
              <a:gd name="connsiteX78" fmla="*/ 2268070 w 4150659"/>
              <a:gd name="connsiteY78" fmla="*/ 358588 h 1389529"/>
              <a:gd name="connsiteX79" fmla="*/ 2393576 w 4150659"/>
              <a:gd name="connsiteY79" fmla="*/ 295835 h 1389529"/>
              <a:gd name="connsiteX80" fmla="*/ 2447364 w 4150659"/>
              <a:gd name="connsiteY80" fmla="*/ 277906 h 1389529"/>
              <a:gd name="connsiteX81" fmla="*/ 2528047 w 4150659"/>
              <a:gd name="connsiteY81" fmla="*/ 224118 h 1389529"/>
              <a:gd name="connsiteX82" fmla="*/ 2581835 w 4150659"/>
              <a:gd name="connsiteY82" fmla="*/ 206188 h 1389529"/>
              <a:gd name="connsiteX83" fmla="*/ 2608729 w 4150659"/>
              <a:gd name="connsiteY83" fmla="*/ 188259 h 1389529"/>
              <a:gd name="connsiteX84" fmla="*/ 2743200 w 4150659"/>
              <a:gd name="connsiteY84" fmla="*/ 143435 h 1389529"/>
              <a:gd name="connsiteX85" fmla="*/ 2832847 w 4150659"/>
              <a:gd name="connsiteY85" fmla="*/ 107576 h 1389529"/>
              <a:gd name="connsiteX86" fmla="*/ 2931459 w 4150659"/>
              <a:gd name="connsiteY86" fmla="*/ 80682 h 1389529"/>
              <a:gd name="connsiteX87" fmla="*/ 2985247 w 4150659"/>
              <a:gd name="connsiteY87" fmla="*/ 71718 h 1389529"/>
              <a:gd name="connsiteX88" fmla="*/ 3030070 w 4150659"/>
              <a:gd name="connsiteY88" fmla="*/ 53788 h 1389529"/>
              <a:gd name="connsiteX89" fmla="*/ 3155576 w 4150659"/>
              <a:gd name="connsiteY89" fmla="*/ 26894 h 1389529"/>
              <a:gd name="connsiteX90" fmla="*/ 3191435 w 4150659"/>
              <a:gd name="connsiteY90" fmla="*/ 17929 h 1389529"/>
              <a:gd name="connsiteX91" fmla="*/ 3290047 w 4150659"/>
              <a:gd name="connsiteY91" fmla="*/ 8965 h 1389529"/>
              <a:gd name="connsiteX92" fmla="*/ 3370729 w 4150659"/>
              <a:gd name="connsiteY92" fmla="*/ 0 h 1389529"/>
              <a:gd name="connsiteX93" fmla="*/ 3720353 w 4150659"/>
              <a:gd name="connsiteY93" fmla="*/ 8965 h 1389529"/>
              <a:gd name="connsiteX94" fmla="*/ 3756211 w 4150659"/>
              <a:gd name="connsiteY94" fmla="*/ 26894 h 1389529"/>
              <a:gd name="connsiteX95" fmla="*/ 3792070 w 4150659"/>
              <a:gd name="connsiteY95" fmla="*/ 35859 h 1389529"/>
              <a:gd name="connsiteX96" fmla="*/ 3854823 w 4150659"/>
              <a:gd name="connsiteY96" fmla="*/ 71718 h 1389529"/>
              <a:gd name="connsiteX97" fmla="*/ 3899647 w 4150659"/>
              <a:gd name="connsiteY97" fmla="*/ 89647 h 1389529"/>
              <a:gd name="connsiteX98" fmla="*/ 3935506 w 4150659"/>
              <a:gd name="connsiteY98" fmla="*/ 161365 h 1389529"/>
              <a:gd name="connsiteX99" fmla="*/ 3971364 w 4150659"/>
              <a:gd name="connsiteY99" fmla="*/ 215153 h 1389529"/>
              <a:gd name="connsiteX100" fmla="*/ 3998259 w 4150659"/>
              <a:gd name="connsiteY100" fmla="*/ 277906 h 1389529"/>
              <a:gd name="connsiteX101" fmla="*/ 4043082 w 4150659"/>
              <a:gd name="connsiteY101" fmla="*/ 367553 h 1389529"/>
              <a:gd name="connsiteX102" fmla="*/ 4087906 w 4150659"/>
              <a:gd name="connsiteY102" fmla="*/ 475129 h 1389529"/>
              <a:gd name="connsiteX103" fmla="*/ 4132729 w 4150659"/>
              <a:gd name="connsiteY103" fmla="*/ 600635 h 1389529"/>
              <a:gd name="connsiteX104" fmla="*/ 4150659 w 4150659"/>
              <a:gd name="connsiteY104" fmla="*/ 708212 h 1389529"/>
              <a:gd name="connsiteX105" fmla="*/ 4123764 w 4150659"/>
              <a:gd name="connsiteY105" fmla="*/ 851647 h 1389529"/>
              <a:gd name="connsiteX106" fmla="*/ 4096870 w 4150659"/>
              <a:gd name="connsiteY106" fmla="*/ 896471 h 1389529"/>
              <a:gd name="connsiteX107" fmla="*/ 4043082 w 4150659"/>
              <a:gd name="connsiteY107" fmla="*/ 950259 h 1389529"/>
              <a:gd name="connsiteX108" fmla="*/ 3971364 w 4150659"/>
              <a:gd name="connsiteY108" fmla="*/ 1021976 h 1389529"/>
              <a:gd name="connsiteX109" fmla="*/ 3917576 w 4150659"/>
              <a:gd name="connsiteY109" fmla="*/ 1057835 h 1389529"/>
              <a:gd name="connsiteX110" fmla="*/ 3899647 w 4150659"/>
              <a:gd name="connsiteY110" fmla="*/ 1111624 h 1389529"/>
              <a:gd name="connsiteX111" fmla="*/ 3890682 w 4150659"/>
              <a:gd name="connsiteY111" fmla="*/ 1138518 h 1389529"/>
              <a:gd name="connsiteX112" fmla="*/ 3881717 w 4150659"/>
              <a:gd name="connsiteY112" fmla="*/ 1165412 h 1389529"/>
              <a:gd name="connsiteX113" fmla="*/ 3881717 w 4150659"/>
              <a:gd name="connsiteY113" fmla="*/ 1183341 h 1389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</a:cxnLst>
            <a:rect l="l" t="t" r="r" b="b"/>
            <a:pathLst>
              <a:path w="4150659" h="1389529">
                <a:moveTo>
                  <a:pt x="3935506" y="1165412"/>
                </a:moveTo>
                <a:lnTo>
                  <a:pt x="3881717" y="1174376"/>
                </a:lnTo>
                <a:cubicBezTo>
                  <a:pt x="3800986" y="1189054"/>
                  <a:pt x="3720720" y="1206402"/>
                  <a:pt x="3639670" y="1219200"/>
                </a:cubicBezTo>
                <a:cubicBezTo>
                  <a:pt x="3607068" y="1224348"/>
                  <a:pt x="3573863" y="1224520"/>
                  <a:pt x="3541059" y="1228165"/>
                </a:cubicBezTo>
                <a:cubicBezTo>
                  <a:pt x="3493170" y="1233486"/>
                  <a:pt x="3445435" y="1240118"/>
                  <a:pt x="3397623" y="1246094"/>
                </a:cubicBezTo>
                <a:cubicBezTo>
                  <a:pt x="3379694" y="1252071"/>
                  <a:pt x="3361937" y="1258593"/>
                  <a:pt x="3343835" y="1264024"/>
                </a:cubicBezTo>
                <a:cubicBezTo>
                  <a:pt x="3332034" y="1267564"/>
                  <a:pt x="3318996" y="1267478"/>
                  <a:pt x="3307976" y="1272988"/>
                </a:cubicBezTo>
                <a:cubicBezTo>
                  <a:pt x="3270845" y="1291553"/>
                  <a:pt x="3239783" y="1322613"/>
                  <a:pt x="3200400" y="1335741"/>
                </a:cubicBezTo>
                <a:cubicBezTo>
                  <a:pt x="3191435" y="1338729"/>
                  <a:pt x="3182354" y="1341388"/>
                  <a:pt x="3173506" y="1344706"/>
                </a:cubicBezTo>
                <a:cubicBezTo>
                  <a:pt x="3158438" y="1350356"/>
                  <a:pt x="3143948" y="1357546"/>
                  <a:pt x="3128682" y="1362635"/>
                </a:cubicBezTo>
                <a:cubicBezTo>
                  <a:pt x="3116993" y="1366531"/>
                  <a:pt x="3104670" y="1368215"/>
                  <a:pt x="3092823" y="1371600"/>
                </a:cubicBezTo>
                <a:cubicBezTo>
                  <a:pt x="3031032" y="1389255"/>
                  <a:pt x="3109206" y="1373353"/>
                  <a:pt x="3012141" y="1389529"/>
                </a:cubicBezTo>
                <a:cubicBezTo>
                  <a:pt x="2970306" y="1386541"/>
                  <a:pt x="2928113" y="1386787"/>
                  <a:pt x="2886635" y="1380565"/>
                </a:cubicBezTo>
                <a:cubicBezTo>
                  <a:pt x="2867945" y="1377761"/>
                  <a:pt x="2851327" y="1366595"/>
                  <a:pt x="2832847" y="1362635"/>
                </a:cubicBezTo>
                <a:cubicBezTo>
                  <a:pt x="2809290" y="1357587"/>
                  <a:pt x="2785035" y="1356659"/>
                  <a:pt x="2761129" y="1353671"/>
                </a:cubicBezTo>
                <a:cubicBezTo>
                  <a:pt x="2737223" y="1344706"/>
                  <a:pt x="2713905" y="1333980"/>
                  <a:pt x="2689411" y="1326776"/>
                </a:cubicBezTo>
                <a:cubicBezTo>
                  <a:pt x="2662980" y="1319002"/>
                  <a:pt x="2634525" y="1318520"/>
                  <a:pt x="2608729" y="1308847"/>
                </a:cubicBezTo>
                <a:cubicBezTo>
                  <a:pt x="2287218" y="1188281"/>
                  <a:pt x="2492349" y="1241653"/>
                  <a:pt x="2366682" y="1210235"/>
                </a:cubicBezTo>
                <a:cubicBezTo>
                  <a:pt x="2357717" y="1204259"/>
                  <a:pt x="2349247" y="1197465"/>
                  <a:pt x="2339788" y="1192306"/>
                </a:cubicBezTo>
                <a:cubicBezTo>
                  <a:pt x="2316324" y="1179507"/>
                  <a:pt x="2290309" y="1171273"/>
                  <a:pt x="2268070" y="1156447"/>
                </a:cubicBezTo>
                <a:cubicBezTo>
                  <a:pt x="2259105" y="1150471"/>
                  <a:pt x="2251079" y="1142762"/>
                  <a:pt x="2241176" y="1138518"/>
                </a:cubicBezTo>
                <a:cubicBezTo>
                  <a:pt x="2229851" y="1133665"/>
                  <a:pt x="2216853" y="1133879"/>
                  <a:pt x="2205317" y="1129553"/>
                </a:cubicBezTo>
                <a:cubicBezTo>
                  <a:pt x="2192804" y="1124861"/>
                  <a:pt x="2182259" y="1115464"/>
                  <a:pt x="2169459" y="1111624"/>
                </a:cubicBezTo>
                <a:cubicBezTo>
                  <a:pt x="2152049" y="1106401"/>
                  <a:pt x="2133600" y="1105647"/>
                  <a:pt x="2115670" y="1102659"/>
                </a:cubicBezTo>
                <a:cubicBezTo>
                  <a:pt x="2052917" y="1111624"/>
                  <a:pt x="1989879" y="1118783"/>
                  <a:pt x="1927411" y="1129553"/>
                </a:cubicBezTo>
                <a:cubicBezTo>
                  <a:pt x="1903128" y="1133740"/>
                  <a:pt x="1879788" y="1142319"/>
                  <a:pt x="1855694" y="1147482"/>
                </a:cubicBezTo>
                <a:cubicBezTo>
                  <a:pt x="1837921" y="1151291"/>
                  <a:pt x="1819730" y="1152882"/>
                  <a:pt x="1801906" y="1156447"/>
                </a:cubicBezTo>
                <a:cubicBezTo>
                  <a:pt x="1736162" y="1169596"/>
                  <a:pt x="1795420" y="1158879"/>
                  <a:pt x="1730188" y="1183341"/>
                </a:cubicBezTo>
                <a:cubicBezTo>
                  <a:pt x="1708790" y="1191365"/>
                  <a:pt x="1659134" y="1198172"/>
                  <a:pt x="1640541" y="1201271"/>
                </a:cubicBezTo>
                <a:cubicBezTo>
                  <a:pt x="1628588" y="1210236"/>
                  <a:pt x="1617743" y="1220909"/>
                  <a:pt x="1604682" y="1228165"/>
                </a:cubicBezTo>
                <a:cubicBezTo>
                  <a:pt x="1572779" y="1245889"/>
                  <a:pt x="1530558" y="1252873"/>
                  <a:pt x="1497106" y="1264024"/>
                </a:cubicBezTo>
                <a:cubicBezTo>
                  <a:pt x="1481840" y="1269113"/>
                  <a:pt x="1467437" y="1276541"/>
                  <a:pt x="1452282" y="1281953"/>
                </a:cubicBezTo>
                <a:cubicBezTo>
                  <a:pt x="1411165" y="1296638"/>
                  <a:pt x="1344391" y="1319358"/>
                  <a:pt x="1299882" y="1326776"/>
                </a:cubicBezTo>
                <a:cubicBezTo>
                  <a:pt x="1270259" y="1331713"/>
                  <a:pt x="1240117" y="1332753"/>
                  <a:pt x="1210235" y="1335741"/>
                </a:cubicBezTo>
                <a:cubicBezTo>
                  <a:pt x="1051859" y="1329765"/>
                  <a:pt x="893313" y="1327257"/>
                  <a:pt x="735106" y="1317812"/>
                </a:cubicBezTo>
                <a:cubicBezTo>
                  <a:pt x="692921" y="1315293"/>
                  <a:pt x="609600" y="1299882"/>
                  <a:pt x="609600" y="1299882"/>
                </a:cubicBezTo>
                <a:cubicBezTo>
                  <a:pt x="600635" y="1296894"/>
                  <a:pt x="591792" y="1293514"/>
                  <a:pt x="582706" y="1290918"/>
                </a:cubicBezTo>
                <a:cubicBezTo>
                  <a:pt x="553160" y="1282476"/>
                  <a:pt x="532840" y="1279152"/>
                  <a:pt x="502023" y="1272988"/>
                </a:cubicBezTo>
                <a:cubicBezTo>
                  <a:pt x="490070" y="1267012"/>
                  <a:pt x="478677" y="1259751"/>
                  <a:pt x="466164" y="1255059"/>
                </a:cubicBezTo>
                <a:cubicBezTo>
                  <a:pt x="454628" y="1250733"/>
                  <a:pt x="442192" y="1249336"/>
                  <a:pt x="430306" y="1246094"/>
                </a:cubicBezTo>
                <a:cubicBezTo>
                  <a:pt x="409318" y="1240370"/>
                  <a:pt x="388317" y="1234654"/>
                  <a:pt x="367553" y="1228165"/>
                </a:cubicBezTo>
                <a:cubicBezTo>
                  <a:pt x="340494" y="1219709"/>
                  <a:pt x="313329" y="1211448"/>
                  <a:pt x="286870" y="1201271"/>
                </a:cubicBezTo>
                <a:cubicBezTo>
                  <a:pt x="274397" y="1196474"/>
                  <a:pt x="263524" y="1188033"/>
                  <a:pt x="251011" y="1183341"/>
                </a:cubicBezTo>
                <a:cubicBezTo>
                  <a:pt x="141997" y="1142460"/>
                  <a:pt x="164051" y="1167427"/>
                  <a:pt x="89647" y="1111624"/>
                </a:cubicBezTo>
                <a:cubicBezTo>
                  <a:pt x="82885" y="1106553"/>
                  <a:pt x="77694" y="1099671"/>
                  <a:pt x="71717" y="1093694"/>
                </a:cubicBezTo>
                <a:cubicBezTo>
                  <a:pt x="68729" y="1081741"/>
                  <a:pt x="67079" y="1069371"/>
                  <a:pt x="62753" y="1057835"/>
                </a:cubicBezTo>
                <a:cubicBezTo>
                  <a:pt x="58061" y="1045322"/>
                  <a:pt x="48663" y="1034776"/>
                  <a:pt x="44823" y="1021976"/>
                </a:cubicBezTo>
                <a:cubicBezTo>
                  <a:pt x="39600" y="1004566"/>
                  <a:pt x="41607" y="985432"/>
                  <a:pt x="35859" y="968188"/>
                </a:cubicBezTo>
                <a:cubicBezTo>
                  <a:pt x="32452" y="957967"/>
                  <a:pt x="22748" y="950931"/>
                  <a:pt x="17929" y="941294"/>
                </a:cubicBezTo>
                <a:cubicBezTo>
                  <a:pt x="11497" y="928430"/>
                  <a:pt x="2873" y="890035"/>
                  <a:pt x="0" y="878541"/>
                </a:cubicBezTo>
                <a:cubicBezTo>
                  <a:pt x="5832" y="837719"/>
                  <a:pt x="17764" y="693244"/>
                  <a:pt x="44823" y="627529"/>
                </a:cubicBezTo>
                <a:cubicBezTo>
                  <a:pt x="57544" y="596636"/>
                  <a:pt x="74706" y="567764"/>
                  <a:pt x="89647" y="537882"/>
                </a:cubicBezTo>
                <a:lnTo>
                  <a:pt x="107576" y="502024"/>
                </a:lnTo>
                <a:cubicBezTo>
                  <a:pt x="116541" y="484094"/>
                  <a:pt x="118433" y="460262"/>
                  <a:pt x="134470" y="448235"/>
                </a:cubicBezTo>
                <a:cubicBezTo>
                  <a:pt x="146423" y="439270"/>
                  <a:pt x="159764" y="431906"/>
                  <a:pt x="170329" y="421341"/>
                </a:cubicBezTo>
                <a:cubicBezTo>
                  <a:pt x="180894" y="410776"/>
                  <a:pt x="185659" y="394943"/>
                  <a:pt x="197223" y="385482"/>
                </a:cubicBezTo>
                <a:cubicBezTo>
                  <a:pt x="219042" y="367630"/>
                  <a:pt x="246928" y="358270"/>
                  <a:pt x="268941" y="340659"/>
                </a:cubicBezTo>
                <a:cubicBezTo>
                  <a:pt x="279946" y="331855"/>
                  <a:pt x="321624" y="296388"/>
                  <a:pt x="340659" y="286871"/>
                </a:cubicBezTo>
                <a:cubicBezTo>
                  <a:pt x="349111" y="282645"/>
                  <a:pt x="358990" y="281902"/>
                  <a:pt x="367553" y="277906"/>
                </a:cubicBezTo>
                <a:cubicBezTo>
                  <a:pt x="403883" y="260952"/>
                  <a:pt x="440751" y="244745"/>
                  <a:pt x="475129" y="224118"/>
                </a:cubicBezTo>
                <a:cubicBezTo>
                  <a:pt x="615258" y="140042"/>
                  <a:pt x="440063" y="243599"/>
                  <a:pt x="555811" y="179294"/>
                </a:cubicBezTo>
                <a:cubicBezTo>
                  <a:pt x="571043" y="170832"/>
                  <a:pt x="584772" y="159610"/>
                  <a:pt x="600635" y="152400"/>
                </a:cubicBezTo>
                <a:cubicBezTo>
                  <a:pt x="617840" y="144580"/>
                  <a:pt x="636876" y="141490"/>
                  <a:pt x="654423" y="134471"/>
                </a:cubicBezTo>
                <a:cubicBezTo>
                  <a:pt x="707410" y="113276"/>
                  <a:pt x="674581" y="116770"/>
                  <a:pt x="735106" y="98612"/>
                </a:cubicBezTo>
                <a:cubicBezTo>
                  <a:pt x="749700" y="94234"/>
                  <a:pt x="765055" y="92952"/>
                  <a:pt x="779929" y="89647"/>
                </a:cubicBezTo>
                <a:cubicBezTo>
                  <a:pt x="791956" y="86974"/>
                  <a:pt x="803987" y="84222"/>
                  <a:pt x="815788" y="80682"/>
                </a:cubicBezTo>
                <a:cubicBezTo>
                  <a:pt x="833890" y="75251"/>
                  <a:pt x="850908" y="65701"/>
                  <a:pt x="869576" y="62753"/>
                </a:cubicBezTo>
                <a:cubicBezTo>
                  <a:pt x="908061" y="56676"/>
                  <a:pt x="947270" y="56776"/>
                  <a:pt x="986117" y="53788"/>
                </a:cubicBezTo>
                <a:cubicBezTo>
                  <a:pt x="1084729" y="56776"/>
                  <a:pt x="1183586" y="55186"/>
                  <a:pt x="1281953" y="62753"/>
                </a:cubicBezTo>
                <a:cubicBezTo>
                  <a:pt x="1300796" y="64202"/>
                  <a:pt x="1317569" y="75490"/>
                  <a:pt x="1335741" y="80682"/>
                </a:cubicBezTo>
                <a:cubicBezTo>
                  <a:pt x="1522467" y="134033"/>
                  <a:pt x="1246075" y="39154"/>
                  <a:pt x="1577788" y="161365"/>
                </a:cubicBezTo>
                <a:lnTo>
                  <a:pt x="1577788" y="161365"/>
                </a:lnTo>
                <a:cubicBezTo>
                  <a:pt x="1595717" y="167341"/>
                  <a:pt x="1613513" y="173736"/>
                  <a:pt x="1631576" y="179294"/>
                </a:cubicBezTo>
                <a:cubicBezTo>
                  <a:pt x="1652369" y="185692"/>
                  <a:pt x="1673999" y="189479"/>
                  <a:pt x="1694329" y="197224"/>
                </a:cubicBezTo>
                <a:cubicBezTo>
                  <a:pt x="1736863" y="213427"/>
                  <a:pt x="1779125" y="230657"/>
                  <a:pt x="1819835" y="251012"/>
                </a:cubicBezTo>
                <a:cubicBezTo>
                  <a:pt x="1831788" y="256988"/>
                  <a:pt x="1843337" y="263853"/>
                  <a:pt x="1855694" y="268941"/>
                </a:cubicBezTo>
                <a:cubicBezTo>
                  <a:pt x="1894180" y="284788"/>
                  <a:pt x="1935008" y="295152"/>
                  <a:pt x="1972235" y="313765"/>
                </a:cubicBezTo>
                <a:cubicBezTo>
                  <a:pt x="2072902" y="364098"/>
                  <a:pt x="2029470" y="350485"/>
                  <a:pt x="2097741" y="367553"/>
                </a:cubicBezTo>
                <a:cubicBezTo>
                  <a:pt x="2154517" y="364565"/>
                  <a:pt x="2212816" y="371983"/>
                  <a:pt x="2268070" y="358588"/>
                </a:cubicBezTo>
                <a:cubicBezTo>
                  <a:pt x="2313527" y="347568"/>
                  <a:pt x="2349203" y="310626"/>
                  <a:pt x="2393576" y="295835"/>
                </a:cubicBezTo>
                <a:lnTo>
                  <a:pt x="2447364" y="277906"/>
                </a:lnTo>
                <a:cubicBezTo>
                  <a:pt x="2472833" y="258805"/>
                  <a:pt x="2498784" y="237419"/>
                  <a:pt x="2528047" y="224118"/>
                </a:cubicBezTo>
                <a:cubicBezTo>
                  <a:pt x="2545252" y="216297"/>
                  <a:pt x="2564565" y="213864"/>
                  <a:pt x="2581835" y="206188"/>
                </a:cubicBezTo>
                <a:cubicBezTo>
                  <a:pt x="2591681" y="201812"/>
                  <a:pt x="2598784" y="192403"/>
                  <a:pt x="2608729" y="188259"/>
                </a:cubicBezTo>
                <a:cubicBezTo>
                  <a:pt x="2698357" y="150914"/>
                  <a:pt x="2668507" y="173313"/>
                  <a:pt x="2743200" y="143435"/>
                </a:cubicBezTo>
                <a:cubicBezTo>
                  <a:pt x="2773082" y="131482"/>
                  <a:pt x="2801288" y="113887"/>
                  <a:pt x="2832847" y="107576"/>
                </a:cubicBezTo>
                <a:cubicBezTo>
                  <a:pt x="2987889" y="76570"/>
                  <a:pt x="2749489" y="126174"/>
                  <a:pt x="2931459" y="80682"/>
                </a:cubicBezTo>
                <a:cubicBezTo>
                  <a:pt x="2949093" y="76274"/>
                  <a:pt x="2967318" y="74706"/>
                  <a:pt x="2985247" y="71718"/>
                </a:cubicBezTo>
                <a:cubicBezTo>
                  <a:pt x="3000188" y="65741"/>
                  <a:pt x="3014690" y="58520"/>
                  <a:pt x="3030070" y="53788"/>
                </a:cubicBezTo>
                <a:cubicBezTo>
                  <a:pt x="3104317" y="30943"/>
                  <a:pt x="3088624" y="40285"/>
                  <a:pt x="3155576" y="26894"/>
                </a:cubicBezTo>
                <a:cubicBezTo>
                  <a:pt x="3167658" y="24478"/>
                  <a:pt x="3179222" y="19557"/>
                  <a:pt x="3191435" y="17929"/>
                </a:cubicBezTo>
                <a:cubicBezTo>
                  <a:pt x="3224152" y="13567"/>
                  <a:pt x="3257205" y="12249"/>
                  <a:pt x="3290047" y="8965"/>
                </a:cubicBezTo>
                <a:cubicBezTo>
                  <a:pt x="3316972" y="6273"/>
                  <a:pt x="3343835" y="2988"/>
                  <a:pt x="3370729" y="0"/>
                </a:cubicBezTo>
                <a:cubicBezTo>
                  <a:pt x="3487270" y="2988"/>
                  <a:pt x="3604056" y="851"/>
                  <a:pt x="3720353" y="8965"/>
                </a:cubicBezTo>
                <a:cubicBezTo>
                  <a:pt x="3733684" y="9895"/>
                  <a:pt x="3743698" y="22202"/>
                  <a:pt x="3756211" y="26894"/>
                </a:cubicBezTo>
                <a:cubicBezTo>
                  <a:pt x="3767747" y="31220"/>
                  <a:pt x="3780534" y="31533"/>
                  <a:pt x="3792070" y="35859"/>
                </a:cubicBezTo>
                <a:cubicBezTo>
                  <a:pt x="3854948" y="59438"/>
                  <a:pt x="3802796" y="45704"/>
                  <a:pt x="3854823" y="71718"/>
                </a:cubicBezTo>
                <a:cubicBezTo>
                  <a:pt x="3869216" y="78915"/>
                  <a:pt x="3884706" y="83671"/>
                  <a:pt x="3899647" y="89647"/>
                </a:cubicBezTo>
                <a:cubicBezTo>
                  <a:pt x="3955868" y="173980"/>
                  <a:pt x="3869714" y="40745"/>
                  <a:pt x="3935506" y="161365"/>
                </a:cubicBezTo>
                <a:cubicBezTo>
                  <a:pt x="3945824" y="180282"/>
                  <a:pt x="3961148" y="196180"/>
                  <a:pt x="3971364" y="215153"/>
                </a:cubicBezTo>
                <a:cubicBezTo>
                  <a:pt x="3982154" y="235191"/>
                  <a:pt x="3988569" y="257314"/>
                  <a:pt x="3998259" y="277906"/>
                </a:cubicBezTo>
                <a:cubicBezTo>
                  <a:pt x="4012485" y="308135"/>
                  <a:pt x="4032517" y="335858"/>
                  <a:pt x="4043082" y="367553"/>
                </a:cubicBezTo>
                <a:cubicBezTo>
                  <a:pt x="4067350" y="440358"/>
                  <a:pt x="4052559" y="404437"/>
                  <a:pt x="4087906" y="475129"/>
                </a:cubicBezTo>
                <a:cubicBezTo>
                  <a:pt x="4105815" y="564683"/>
                  <a:pt x="4084551" y="475374"/>
                  <a:pt x="4132729" y="600635"/>
                </a:cubicBezTo>
                <a:cubicBezTo>
                  <a:pt x="4143698" y="629155"/>
                  <a:pt x="4147673" y="684322"/>
                  <a:pt x="4150659" y="708212"/>
                </a:cubicBezTo>
                <a:cubicBezTo>
                  <a:pt x="4141694" y="756024"/>
                  <a:pt x="4137128" y="804874"/>
                  <a:pt x="4123764" y="851647"/>
                </a:cubicBezTo>
                <a:cubicBezTo>
                  <a:pt x="4118977" y="868401"/>
                  <a:pt x="4106535" y="881973"/>
                  <a:pt x="4096870" y="896471"/>
                </a:cubicBezTo>
                <a:cubicBezTo>
                  <a:pt x="4070184" y="936500"/>
                  <a:pt x="4077595" y="927249"/>
                  <a:pt x="4043082" y="950259"/>
                </a:cubicBezTo>
                <a:cubicBezTo>
                  <a:pt x="3989931" y="1029985"/>
                  <a:pt x="4032623" y="985221"/>
                  <a:pt x="3971364" y="1021976"/>
                </a:cubicBezTo>
                <a:cubicBezTo>
                  <a:pt x="3952886" y="1033063"/>
                  <a:pt x="3917576" y="1057835"/>
                  <a:pt x="3917576" y="1057835"/>
                </a:cubicBezTo>
                <a:lnTo>
                  <a:pt x="3899647" y="1111624"/>
                </a:lnTo>
                <a:lnTo>
                  <a:pt x="3890682" y="1138518"/>
                </a:lnTo>
                <a:cubicBezTo>
                  <a:pt x="3887694" y="1147483"/>
                  <a:pt x="3881717" y="1155962"/>
                  <a:pt x="3881717" y="1165412"/>
                </a:cubicBezTo>
                <a:lnTo>
                  <a:pt x="3881717" y="1183341"/>
                </a:ln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자유형 5"/>
          <p:cNvSpPr/>
          <p:nvPr/>
        </p:nvSpPr>
        <p:spPr>
          <a:xfrm>
            <a:off x="4861604" y="2140902"/>
            <a:ext cx="3182470" cy="2393577"/>
          </a:xfrm>
          <a:custGeom>
            <a:avLst/>
            <a:gdLst>
              <a:gd name="connsiteX0" fmla="*/ 2841812 w 3182470"/>
              <a:gd name="connsiteY0" fmla="*/ 2366683 h 2393577"/>
              <a:gd name="connsiteX1" fmla="*/ 2796988 w 3182470"/>
              <a:gd name="connsiteY1" fmla="*/ 2375647 h 2393577"/>
              <a:gd name="connsiteX2" fmla="*/ 2537012 w 3182470"/>
              <a:gd name="connsiteY2" fmla="*/ 2393577 h 2393577"/>
              <a:gd name="connsiteX3" fmla="*/ 2061882 w 3182470"/>
              <a:gd name="connsiteY3" fmla="*/ 2384612 h 2393577"/>
              <a:gd name="connsiteX4" fmla="*/ 1981200 w 3182470"/>
              <a:gd name="connsiteY4" fmla="*/ 2375647 h 2393577"/>
              <a:gd name="connsiteX5" fmla="*/ 1927412 w 3182470"/>
              <a:gd name="connsiteY5" fmla="*/ 2357718 h 2393577"/>
              <a:gd name="connsiteX6" fmla="*/ 1801906 w 3182470"/>
              <a:gd name="connsiteY6" fmla="*/ 2303930 h 2393577"/>
              <a:gd name="connsiteX7" fmla="*/ 1649506 w 3182470"/>
              <a:gd name="connsiteY7" fmla="*/ 2223247 h 2393577"/>
              <a:gd name="connsiteX8" fmla="*/ 1631576 w 3182470"/>
              <a:gd name="connsiteY8" fmla="*/ 2205318 h 2393577"/>
              <a:gd name="connsiteX9" fmla="*/ 1550894 w 3182470"/>
              <a:gd name="connsiteY9" fmla="*/ 2133600 h 2393577"/>
              <a:gd name="connsiteX10" fmla="*/ 1532965 w 3182470"/>
              <a:gd name="connsiteY10" fmla="*/ 2106706 h 2393577"/>
              <a:gd name="connsiteX11" fmla="*/ 1470212 w 3182470"/>
              <a:gd name="connsiteY11" fmla="*/ 2043953 h 2393577"/>
              <a:gd name="connsiteX12" fmla="*/ 1425388 w 3182470"/>
              <a:gd name="connsiteY12" fmla="*/ 1999130 h 2393577"/>
              <a:gd name="connsiteX13" fmla="*/ 1380565 w 3182470"/>
              <a:gd name="connsiteY13" fmla="*/ 1936377 h 2393577"/>
              <a:gd name="connsiteX14" fmla="*/ 1362635 w 3182470"/>
              <a:gd name="connsiteY14" fmla="*/ 1882589 h 2393577"/>
              <a:gd name="connsiteX15" fmla="*/ 1335741 w 3182470"/>
              <a:gd name="connsiteY15" fmla="*/ 1819836 h 2393577"/>
              <a:gd name="connsiteX16" fmla="*/ 1326776 w 3182470"/>
              <a:gd name="connsiteY16" fmla="*/ 1766047 h 2393577"/>
              <a:gd name="connsiteX17" fmla="*/ 1317812 w 3182470"/>
              <a:gd name="connsiteY17" fmla="*/ 1739153 h 2393577"/>
              <a:gd name="connsiteX18" fmla="*/ 1308847 w 3182470"/>
              <a:gd name="connsiteY18" fmla="*/ 1532965 h 2393577"/>
              <a:gd name="connsiteX19" fmla="*/ 1290917 w 3182470"/>
              <a:gd name="connsiteY19" fmla="*/ 1398494 h 2393577"/>
              <a:gd name="connsiteX20" fmla="*/ 1272988 w 3182470"/>
              <a:gd name="connsiteY20" fmla="*/ 1371600 h 2393577"/>
              <a:gd name="connsiteX21" fmla="*/ 1237129 w 3182470"/>
              <a:gd name="connsiteY21" fmla="*/ 1290918 h 2393577"/>
              <a:gd name="connsiteX22" fmla="*/ 1147482 w 3182470"/>
              <a:gd name="connsiteY22" fmla="*/ 1210236 h 2393577"/>
              <a:gd name="connsiteX23" fmla="*/ 1111623 w 3182470"/>
              <a:gd name="connsiteY23" fmla="*/ 1192306 h 2393577"/>
              <a:gd name="connsiteX24" fmla="*/ 1030941 w 3182470"/>
              <a:gd name="connsiteY24" fmla="*/ 1165412 h 2393577"/>
              <a:gd name="connsiteX25" fmla="*/ 923365 w 3182470"/>
              <a:gd name="connsiteY25" fmla="*/ 1120589 h 2393577"/>
              <a:gd name="connsiteX26" fmla="*/ 842682 w 3182470"/>
              <a:gd name="connsiteY26" fmla="*/ 1093694 h 2393577"/>
              <a:gd name="connsiteX27" fmla="*/ 788894 w 3182470"/>
              <a:gd name="connsiteY27" fmla="*/ 1066800 h 2393577"/>
              <a:gd name="connsiteX28" fmla="*/ 726141 w 3182470"/>
              <a:gd name="connsiteY28" fmla="*/ 1048871 h 2393577"/>
              <a:gd name="connsiteX29" fmla="*/ 699247 w 3182470"/>
              <a:gd name="connsiteY29" fmla="*/ 1030942 h 2393577"/>
              <a:gd name="connsiteX30" fmla="*/ 591670 w 3182470"/>
              <a:gd name="connsiteY30" fmla="*/ 995083 h 2393577"/>
              <a:gd name="connsiteX31" fmla="*/ 537882 w 3182470"/>
              <a:gd name="connsiteY31" fmla="*/ 986118 h 2393577"/>
              <a:gd name="connsiteX32" fmla="*/ 475129 w 3182470"/>
              <a:gd name="connsiteY32" fmla="*/ 959224 h 2393577"/>
              <a:gd name="connsiteX33" fmla="*/ 367553 w 3182470"/>
              <a:gd name="connsiteY33" fmla="*/ 941294 h 2393577"/>
              <a:gd name="connsiteX34" fmla="*/ 313765 w 3182470"/>
              <a:gd name="connsiteY34" fmla="*/ 914400 h 2393577"/>
              <a:gd name="connsiteX35" fmla="*/ 242047 w 3182470"/>
              <a:gd name="connsiteY35" fmla="*/ 896471 h 2393577"/>
              <a:gd name="connsiteX36" fmla="*/ 125506 w 3182470"/>
              <a:gd name="connsiteY36" fmla="*/ 806824 h 2393577"/>
              <a:gd name="connsiteX37" fmla="*/ 80682 w 3182470"/>
              <a:gd name="connsiteY37" fmla="*/ 779930 h 2393577"/>
              <a:gd name="connsiteX38" fmla="*/ 17929 w 3182470"/>
              <a:gd name="connsiteY38" fmla="*/ 699247 h 2393577"/>
              <a:gd name="connsiteX39" fmla="*/ 8965 w 3182470"/>
              <a:gd name="connsiteY39" fmla="*/ 645459 h 2393577"/>
              <a:gd name="connsiteX40" fmla="*/ 0 w 3182470"/>
              <a:gd name="connsiteY40" fmla="*/ 618565 h 2393577"/>
              <a:gd name="connsiteX41" fmla="*/ 8965 w 3182470"/>
              <a:gd name="connsiteY41" fmla="*/ 448236 h 2393577"/>
              <a:gd name="connsiteX42" fmla="*/ 17929 w 3182470"/>
              <a:gd name="connsiteY42" fmla="*/ 412377 h 2393577"/>
              <a:gd name="connsiteX43" fmla="*/ 35859 w 3182470"/>
              <a:gd name="connsiteY43" fmla="*/ 385483 h 2393577"/>
              <a:gd name="connsiteX44" fmla="*/ 80682 w 3182470"/>
              <a:gd name="connsiteY44" fmla="*/ 295836 h 2393577"/>
              <a:gd name="connsiteX45" fmla="*/ 107576 w 3182470"/>
              <a:gd name="connsiteY45" fmla="*/ 259977 h 2393577"/>
              <a:gd name="connsiteX46" fmla="*/ 125506 w 3182470"/>
              <a:gd name="connsiteY46" fmla="*/ 233083 h 2393577"/>
              <a:gd name="connsiteX47" fmla="*/ 161365 w 3182470"/>
              <a:gd name="connsiteY47" fmla="*/ 197224 h 2393577"/>
              <a:gd name="connsiteX48" fmla="*/ 215153 w 3182470"/>
              <a:gd name="connsiteY48" fmla="*/ 152400 h 2393577"/>
              <a:gd name="connsiteX49" fmla="*/ 242047 w 3182470"/>
              <a:gd name="connsiteY49" fmla="*/ 143436 h 2393577"/>
              <a:gd name="connsiteX50" fmla="*/ 277906 w 3182470"/>
              <a:gd name="connsiteY50" fmla="*/ 125506 h 2393577"/>
              <a:gd name="connsiteX51" fmla="*/ 304800 w 3182470"/>
              <a:gd name="connsiteY51" fmla="*/ 107577 h 2393577"/>
              <a:gd name="connsiteX52" fmla="*/ 340659 w 3182470"/>
              <a:gd name="connsiteY52" fmla="*/ 80683 h 2393577"/>
              <a:gd name="connsiteX53" fmla="*/ 376517 w 3182470"/>
              <a:gd name="connsiteY53" fmla="*/ 71718 h 2393577"/>
              <a:gd name="connsiteX54" fmla="*/ 537882 w 3182470"/>
              <a:gd name="connsiteY54" fmla="*/ 44824 h 2393577"/>
              <a:gd name="connsiteX55" fmla="*/ 627529 w 3182470"/>
              <a:gd name="connsiteY55" fmla="*/ 26894 h 2393577"/>
              <a:gd name="connsiteX56" fmla="*/ 815788 w 3182470"/>
              <a:gd name="connsiteY56" fmla="*/ 8965 h 2393577"/>
              <a:gd name="connsiteX57" fmla="*/ 923365 w 3182470"/>
              <a:gd name="connsiteY57" fmla="*/ 0 h 2393577"/>
              <a:gd name="connsiteX58" fmla="*/ 1246094 w 3182470"/>
              <a:gd name="connsiteY58" fmla="*/ 8965 h 2393577"/>
              <a:gd name="connsiteX59" fmla="*/ 1281953 w 3182470"/>
              <a:gd name="connsiteY59" fmla="*/ 17930 h 2393577"/>
              <a:gd name="connsiteX60" fmla="*/ 1326776 w 3182470"/>
              <a:gd name="connsiteY60" fmla="*/ 26894 h 2393577"/>
              <a:gd name="connsiteX61" fmla="*/ 1470212 w 3182470"/>
              <a:gd name="connsiteY61" fmla="*/ 62753 h 2393577"/>
              <a:gd name="connsiteX62" fmla="*/ 1532965 w 3182470"/>
              <a:gd name="connsiteY62" fmla="*/ 80683 h 2393577"/>
              <a:gd name="connsiteX63" fmla="*/ 1613647 w 3182470"/>
              <a:gd name="connsiteY63" fmla="*/ 116542 h 2393577"/>
              <a:gd name="connsiteX64" fmla="*/ 1685365 w 3182470"/>
              <a:gd name="connsiteY64" fmla="*/ 152400 h 2393577"/>
              <a:gd name="connsiteX65" fmla="*/ 1730188 w 3182470"/>
              <a:gd name="connsiteY65" fmla="*/ 170330 h 2393577"/>
              <a:gd name="connsiteX66" fmla="*/ 1810870 w 3182470"/>
              <a:gd name="connsiteY66" fmla="*/ 242047 h 2393577"/>
              <a:gd name="connsiteX67" fmla="*/ 1828800 w 3182470"/>
              <a:gd name="connsiteY67" fmla="*/ 295836 h 2393577"/>
              <a:gd name="connsiteX68" fmla="*/ 1846729 w 3182470"/>
              <a:gd name="connsiteY68" fmla="*/ 331694 h 2393577"/>
              <a:gd name="connsiteX69" fmla="*/ 1873623 w 3182470"/>
              <a:gd name="connsiteY69" fmla="*/ 421342 h 2393577"/>
              <a:gd name="connsiteX70" fmla="*/ 1882588 w 3182470"/>
              <a:gd name="connsiteY70" fmla="*/ 448236 h 2393577"/>
              <a:gd name="connsiteX71" fmla="*/ 1891553 w 3182470"/>
              <a:gd name="connsiteY71" fmla="*/ 502024 h 2393577"/>
              <a:gd name="connsiteX72" fmla="*/ 1900517 w 3182470"/>
              <a:gd name="connsiteY72" fmla="*/ 528918 h 2393577"/>
              <a:gd name="connsiteX73" fmla="*/ 1927412 w 3182470"/>
              <a:gd name="connsiteY73" fmla="*/ 618565 h 2393577"/>
              <a:gd name="connsiteX74" fmla="*/ 1945341 w 3182470"/>
              <a:gd name="connsiteY74" fmla="*/ 663389 h 2393577"/>
              <a:gd name="connsiteX75" fmla="*/ 1990165 w 3182470"/>
              <a:gd name="connsiteY75" fmla="*/ 770965 h 2393577"/>
              <a:gd name="connsiteX76" fmla="*/ 2008094 w 3182470"/>
              <a:gd name="connsiteY76" fmla="*/ 797859 h 2393577"/>
              <a:gd name="connsiteX77" fmla="*/ 2034988 w 3182470"/>
              <a:gd name="connsiteY77" fmla="*/ 824753 h 2393577"/>
              <a:gd name="connsiteX78" fmla="*/ 2106706 w 3182470"/>
              <a:gd name="connsiteY78" fmla="*/ 914400 h 2393577"/>
              <a:gd name="connsiteX79" fmla="*/ 2133600 w 3182470"/>
              <a:gd name="connsiteY79" fmla="*/ 941294 h 2393577"/>
              <a:gd name="connsiteX80" fmla="*/ 2223247 w 3182470"/>
              <a:gd name="connsiteY80" fmla="*/ 986118 h 2393577"/>
              <a:gd name="connsiteX81" fmla="*/ 2268070 w 3182470"/>
              <a:gd name="connsiteY81" fmla="*/ 1004047 h 2393577"/>
              <a:gd name="connsiteX82" fmla="*/ 2321859 w 3182470"/>
              <a:gd name="connsiteY82" fmla="*/ 1021977 h 2393577"/>
              <a:gd name="connsiteX83" fmla="*/ 2438400 w 3182470"/>
              <a:gd name="connsiteY83" fmla="*/ 1066800 h 2393577"/>
              <a:gd name="connsiteX84" fmla="*/ 2483223 w 3182470"/>
              <a:gd name="connsiteY84" fmla="*/ 1084730 h 2393577"/>
              <a:gd name="connsiteX85" fmla="*/ 2519082 w 3182470"/>
              <a:gd name="connsiteY85" fmla="*/ 1102659 h 2393577"/>
              <a:gd name="connsiteX86" fmla="*/ 2608729 w 3182470"/>
              <a:gd name="connsiteY86" fmla="*/ 1138518 h 2393577"/>
              <a:gd name="connsiteX87" fmla="*/ 2671482 w 3182470"/>
              <a:gd name="connsiteY87" fmla="*/ 1165412 h 2393577"/>
              <a:gd name="connsiteX88" fmla="*/ 2770094 w 3182470"/>
              <a:gd name="connsiteY88" fmla="*/ 1210236 h 2393577"/>
              <a:gd name="connsiteX89" fmla="*/ 2814917 w 3182470"/>
              <a:gd name="connsiteY89" fmla="*/ 1228165 h 2393577"/>
              <a:gd name="connsiteX90" fmla="*/ 2904565 w 3182470"/>
              <a:gd name="connsiteY90" fmla="*/ 1281953 h 2393577"/>
              <a:gd name="connsiteX91" fmla="*/ 2967317 w 3182470"/>
              <a:gd name="connsiteY91" fmla="*/ 1317812 h 2393577"/>
              <a:gd name="connsiteX92" fmla="*/ 3012141 w 3182470"/>
              <a:gd name="connsiteY92" fmla="*/ 1344706 h 2393577"/>
              <a:gd name="connsiteX93" fmla="*/ 3083859 w 3182470"/>
              <a:gd name="connsiteY93" fmla="*/ 1407459 h 2393577"/>
              <a:gd name="connsiteX94" fmla="*/ 3101788 w 3182470"/>
              <a:gd name="connsiteY94" fmla="*/ 1443318 h 2393577"/>
              <a:gd name="connsiteX95" fmla="*/ 3146612 w 3182470"/>
              <a:gd name="connsiteY95" fmla="*/ 1550894 h 2393577"/>
              <a:gd name="connsiteX96" fmla="*/ 3155576 w 3182470"/>
              <a:gd name="connsiteY96" fmla="*/ 1604683 h 2393577"/>
              <a:gd name="connsiteX97" fmla="*/ 3173506 w 3182470"/>
              <a:gd name="connsiteY97" fmla="*/ 1667436 h 2393577"/>
              <a:gd name="connsiteX98" fmla="*/ 3182470 w 3182470"/>
              <a:gd name="connsiteY98" fmla="*/ 1864659 h 2393577"/>
              <a:gd name="connsiteX99" fmla="*/ 3173506 w 3182470"/>
              <a:gd name="connsiteY99" fmla="*/ 1981200 h 2393577"/>
              <a:gd name="connsiteX100" fmla="*/ 3146612 w 3182470"/>
              <a:gd name="connsiteY100" fmla="*/ 2034989 h 2393577"/>
              <a:gd name="connsiteX101" fmla="*/ 3119717 w 3182470"/>
              <a:gd name="connsiteY101" fmla="*/ 2088777 h 2393577"/>
              <a:gd name="connsiteX102" fmla="*/ 3039035 w 3182470"/>
              <a:gd name="connsiteY102" fmla="*/ 2151530 h 2393577"/>
              <a:gd name="connsiteX103" fmla="*/ 3003176 w 3182470"/>
              <a:gd name="connsiteY103" fmla="*/ 2178424 h 2393577"/>
              <a:gd name="connsiteX104" fmla="*/ 2994212 w 3182470"/>
              <a:gd name="connsiteY104" fmla="*/ 2214283 h 2393577"/>
              <a:gd name="connsiteX105" fmla="*/ 2949388 w 3182470"/>
              <a:gd name="connsiteY105" fmla="*/ 2259106 h 2393577"/>
              <a:gd name="connsiteX106" fmla="*/ 2913529 w 3182470"/>
              <a:gd name="connsiteY106" fmla="*/ 2294965 h 2393577"/>
              <a:gd name="connsiteX107" fmla="*/ 2886635 w 3182470"/>
              <a:gd name="connsiteY107" fmla="*/ 2303930 h 2393577"/>
              <a:gd name="connsiteX108" fmla="*/ 2859741 w 3182470"/>
              <a:gd name="connsiteY108" fmla="*/ 2330824 h 2393577"/>
              <a:gd name="connsiteX109" fmla="*/ 2841812 w 3182470"/>
              <a:gd name="connsiteY109" fmla="*/ 2357718 h 2393577"/>
              <a:gd name="connsiteX110" fmla="*/ 2841812 w 3182470"/>
              <a:gd name="connsiteY110" fmla="*/ 2366683 h 2393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</a:cxnLst>
            <a:rect l="l" t="t" r="r" b="b"/>
            <a:pathLst>
              <a:path w="3182470" h="2393577">
                <a:moveTo>
                  <a:pt x="2841812" y="2366683"/>
                </a:moveTo>
                <a:cubicBezTo>
                  <a:pt x="2834341" y="2369671"/>
                  <a:pt x="2812194" y="2374666"/>
                  <a:pt x="2796988" y="2375647"/>
                </a:cubicBezTo>
                <a:cubicBezTo>
                  <a:pt x="2530961" y="2392810"/>
                  <a:pt x="2640524" y="2359072"/>
                  <a:pt x="2537012" y="2393577"/>
                </a:cubicBezTo>
                <a:lnTo>
                  <a:pt x="2061882" y="2384612"/>
                </a:lnTo>
                <a:cubicBezTo>
                  <a:pt x="2034837" y="2383740"/>
                  <a:pt x="2007734" y="2380954"/>
                  <a:pt x="1981200" y="2375647"/>
                </a:cubicBezTo>
                <a:cubicBezTo>
                  <a:pt x="1962668" y="2371941"/>
                  <a:pt x="1944959" y="2364737"/>
                  <a:pt x="1927412" y="2357718"/>
                </a:cubicBezTo>
                <a:cubicBezTo>
                  <a:pt x="1885152" y="2340814"/>
                  <a:pt x="1840935" y="2327347"/>
                  <a:pt x="1801906" y="2303930"/>
                </a:cubicBezTo>
                <a:cubicBezTo>
                  <a:pt x="1692744" y="2238433"/>
                  <a:pt x="1744290" y="2263870"/>
                  <a:pt x="1649506" y="2223247"/>
                </a:cubicBezTo>
                <a:cubicBezTo>
                  <a:pt x="1643529" y="2217271"/>
                  <a:pt x="1638069" y="2210729"/>
                  <a:pt x="1631576" y="2205318"/>
                </a:cubicBezTo>
                <a:cubicBezTo>
                  <a:pt x="1601591" y="2180331"/>
                  <a:pt x="1574069" y="2168362"/>
                  <a:pt x="1550894" y="2133600"/>
                </a:cubicBezTo>
                <a:cubicBezTo>
                  <a:pt x="1544918" y="2124635"/>
                  <a:pt x="1540172" y="2114714"/>
                  <a:pt x="1532965" y="2106706"/>
                </a:cubicBezTo>
                <a:cubicBezTo>
                  <a:pt x="1513176" y="2084718"/>
                  <a:pt x="1486622" y="2068566"/>
                  <a:pt x="1470212" y="2043953"/>
                </a:cubicBezTo>
                <a:cubicBezTo>
                  <a:pt x="1446305" y="2008094"/>
                  <a:pt x="1461247" y="2023035"/>
                  <a:pt x="1425388" y="1999130"/>
                </a:cubicBezTo>
                <a:cubicBezTo>
                  <a:pt x="1421775" y="1994313"/>
                  <a:pt x="1385332" y="1947103"/>
                  <a:pt x="1380565" y="1936377"/>
                </a:cubicBezTo>
                <a:cubicBezTo>
                  <a:pt x="1372889" y="1919107"/>
                  <a:pt x="1371087" y="1899493"/>
                  <a:pt x="1362635" y="1882589"/>
                </a:cubicBezTo>
                <a:cubicBezTo>
                  <a:pt x="1340480" y="1838278"/>
                  <a:pt x="1348932" y="1859408"/>
                  <a:pt x="1335741" y="1819836"/>
                </a:cubicBezTo>
                <a:cubicBezTo>
                  <a:pt x="1332753" y="1801906"/>
                  <a:pt x="1330719" y="1783791"/>
                  <a:pt x="1326776" y="1766047"/>
                </a:cubicBezTo>
                <a:cubicBezTo>
                  <a:pt x="1324726" y="1756822"/>
                  <a:pt x="1318537" y="1748575"/>
                  <a:pt x="1317812" y="1739153"/>
                </a:cubicBezTo>
                <a:cubicBezTo>
                  <a:pt x="1312536" y="1670561"/>
                  <a:pt x="1312887" y="1601641"/>
                  <a:pt x="1308847" y="1532965"/>
                </a:cubicBezTo>
                <a:cubicBezTo>
                  <a:pt x="1308056" y="1519523"/>
                  <a:pt x="1304420" y="1430000"/>
                  <a:pt x="1290917" y="1398494"/>
                </a:cubicBezTo>
                <a:cubicBezTo>
                  <a:pt x="1286673" y="1388591"/>
                  <a:pt x="1277364" y="1381446"/>
                  <a:pt x="1272988" y="1371600"/>
                </a:cubicBezTo>
                <a:cubicBezTo>
                  <a:pt x="1254618" y="1330266"/>
                  <a:pt x="1263852" y="1320610"/>
                  <a:pt x="1237129" y="1290918"/>
                </a:cubicBezTo>
                <a:cubicBezTo>
                  <a:pt x="1206199" y="1256551"/>
                  <a:pt x="1184625" y="1231461"/>
                  <a:pt x="1147482" y="1210236"/>
                </a:cubicBezTo>
                <a:cubicBezTo>
                  <a:pt x="1135879" y="1203606"/>
                  <a:pt x="1124136" y="1196998"/>
                  <a:pt x="1111623" y="1192306"/>
                </a:cubicBezTo>
                <a:cubicBezTo>
                  <a:pt x="1008798" y="1153746"/>
                  <a:pt x="1154282" y="1221476"/>
                  <a:pt x="1030941" y="1165412"/>
                </a:cubicBezTo>
                <a:cubicBezTo>
                  <a:pt x="933744" y="1121231"/>
                  <a:pt x="1021159" y="1153186"/>
                  <a:pt x="923365" y="1120589"/>
                </a:cubicBezTo>
                <a:cubicBezTo>
                  <a:pt x="862254" y="1079849"/>
                  <a:pt x="939306" y="1125902"/>
                  <a:pt x="842682" y="1093694"/>
                </a:cubicBezTo>
                <a:cubicBezTo>
                  <a:pt x="823665" y="1087355"/>
                  <a:pt x="807212" y="1074941"/>
                  <a:pt x="788894" y="1066800"/>
                </a:cubicBezTo>
                <a:cubicBezTo>
                  <a:pt x="772364" y="1059453"/>
                  <a:pt x="742414" y="1052939"/>
                  <a:pt x="726141" y="1048871"/>
                </a:cubicBezTo>
                <a:cubicBezTo>
                  <a:pt x="717176" y="1042895"/>
                  <a:pt x="708884" y="1035760"/>
                  <a:pt x="699247" y="1030942"/>
                </a:cubicBezTo>
                <a:cubicBezTo>
                  <a:pt x="670181" y="1016409"/>
                  <a:pt x="621287" y="1001918"/>
                  <a:pt x="591670" y="995083"/>
                </a:cubicBezTo>
                <a:cubicBezTo>
                  <a:pt x="573959" y="990996"/>
                  <a:pt x="555811" y="989106"/>
                  <a:pt x="537882" y="986118"/>
                </a:cubicBezTo>
                <a:cubicBezTo>
                  <a:pt x="516964" y="977153"/>
                  <a:pt x="497137" y="965016"/>
                  <a:pt x="475129" y="959224"/>
                </a:cubicBezTo>
                <a:cubicBezTo>
                  <a:pt x="439973" y="949972"/>
                  <a:pt x="367553" y="941294"/>
                  <a:pt x="367553" y="941294"/>
                </a:cubicBezTo>
                <a:cubicBezTo>
                  <a:pt x="341262" y="923767"/>
                  <a:pt x="343455" y="921822"/>
                  <a:pt x="313765" y="914400"/>
                </a:cubicBezTo>
                <a:cubicBezTo>
                  <a:pt x="301562" y="911349"/>
                  <a:pt x="257419" y="905438"/>
                  <a:pt x="242047" y="896471"/>
                </a:cubicBezTo>
                <a:cubicBezTo>
                  <a:pt x="59590" y="790037"/>
                  <a:pt x="230091" y="888167"/>
                  <a:pt x="125506" y="806824"/>
                </a:cubicBezTo>
                <a:cubicBezTo>
                  <a:pt x="111752" y="796127"/>
                  <a:pt x="94288" y="790815"/>
                  <a:pt x="80682" y="779930"/>
                </a:cubicBezTo>
                <a:cubicBezTo>
                  <a:pt x="35456" y="743749"/>
                  <a:pt x="39587" y="742562"/>
                  <a:pt x="17929" y="699247"/>
                </a:cubicBezTo>
                <a:cubicBezTo>
                  <a:pt x="14941" y="681318"/>
                  <a:pt x="12908" y="663203"/>
                  <a:pt x="8965" y="645459"/>
                </a:cubicBezTo>
                <a:cubicBezTo>
                  <a:pt x="6915" y="636234"/>
                  <a:pt x="0" y="628015"/>
                  <a:pt x="0" y="618565"/>
                </a:cubicBezTo>
                <a:cubicBezTo>
                  <a:pt x="0" y="561710"/>
                  <a:pt x="4040" y="504877"/>
                  <a:pt x="8965" y="448236"/>
                </a:cubicBezTo>
                <a:cubicBezTo>
                  <a:pt x="10032" y="435962"/>
                  <a:pt x="13076" y="423702"/>
                  <a:pt x="17929" y="412377"/>
                </a:cubicBezTo>
                <a:cubicBezTo>
                  <a:pt x="22173" y="402474"/>
                  <a:pt x="30751" y="394969"/>
                  <a:pt x="35859" y="385483"/>
                </a:cubicBezTo>
                <a:cubicBezTo>
                  <a:pt x="51698" y="356067"/>
                  <a:pt x="60636" y="322564"/>
                  <a:pt x="80682" y="295836"/>
                </a:cubicBezTo>
                <a:cubicBezTo>
                  <a:pt x="89647" y="283883"/>
                  <a:pt x="98892" y="272135"/>
                  <a:pt x="107576" y="259977"/>
                </a:cubicBezTo>
                <a:cubicBezTo>
                  <a:pt x="113838" y="251210"/>
                  <a:pt x="118494" y="241263"/>
                  <a:pt x="125506" y="233083"/>
                </a:cubicBezTo>
                <a:cubicBezTo>
                  <a:pt x="136507" y="220249"/>
                  <a:pt x="149412" y="209177"/>
                  <a:pt x="161365" y="197224"/>
                </a:cubicBezTo>
                <a:cubicBezTo>
                  <a:pt x="179816" y="178773"/>
                  <a:pt x="190286" y="166609"/>
                  <a:pt x="215153" y="152400"/>
                </a:cubicBezTo>
                <a:cubicBezTo>
                  <a:pt x="223358" y="147712"/>
                  <a:pt x="233362" y="147158"/>
                  <a:pt x="242047" y="143436"/>
                </a:cubicBezTo>
                <a:cubicBezTo>
                  <a:pt x="254330" y="138172"/>
                  <a:pt x="266303" y="132136"/>
                  <a:pt x="277906" y="125506"/>
                </a:cubicBezTo>
                <a:cubicBezTo>
                  <a:pt x="287261" y="120161"/>
                  <a:pt x="296033" y="113839"/>
                  <a:pt x="304800" y="107577"/>
                </a:cubicBezTo>
                <a:cubicBezTo>
                  <a:pt x="316958" y="98893"/>
                  <a:pt x="327295" y="87365"/>
                  <a:pt x="340659" y="80683"/>
                </a:cubicBezTo>
                <a:cubicBezTo>
                  <a:pt x="351679" y="75173"/>
                  <a:pt x="364631" y="74960"/>
                  <a:pt x="376517" y="71718"/>
                </a:cubicBezTo>
                <a:cubicBezTo>
                  <a:pt x="477752" y="44108"/>
                  <a:pt x="407371" y="56689"/>
                  <a:pt x="537882" y="44824"/>
                </a:cubicBezTo>
                <a:cubicBezTo>
                  <a:pt x="579730" y="30874"/>
                  <a:pt x="566808" y="33400"/>
                  <a:pt x="627529" y="26894"/>
                </a:cubicBezTo>
                <a:cubicBezTo>
                  <a:pt x="690207" y="20179"/>
                  <a:pt x="753010" y="14672"/>
                  <a:pt x="815788" y="8965"/>
                </a:cubicBezTo>
                <a:lnTo>
                  <a:pt x="923365" y="0"/>
                </a:lnTo>
                <a:cubicBezTo>
                  <a:pt x="1030941" y="2988"/>
                  <a:pt x="1138610" y="3591"/>
                  <a:pt x="1246094" y="8965"/>
                </a:cubicBezTo>
                <a:cubicBezTo>
                  <a:pt x="1258400" y="9580"/>
                  <a:pt x="1269925" y="15257"/>
                  <a:pt x="1281953" y="17930"/>
                </a:cubicBezTo>
                <a:cubicBezTo>
                  <a:pt x="1296827" y="21235"/>
                  <a:pt x="1311877" y="23701"/>
                  <a:pt x="1326776" y="26894"/>
                </a:cubicBezTo>
                <a:cubicBezTo>
                  <a:pt x="1439943" y="51144"/>
                  <a:pt x="1372087" y="35992"/>
                  <a:pt x="1470212" y="62753"/>
                </a:cubicBezTo>
                <a:cubicBezTo>
                  <a:pt x="1491059" y="68439"/>
                  <a:pt x="1512927" y="72095"/>
                  <a:pt x="1532965" y="80683"/>
                </a:cubicBezTo>
                <a:cubicBezTo>
                  <a:pt x="1628029" y="121425"/>
                  <a:pt x="1502451" y="74844"/>
                  <a:pt x="1613647" y="116542"/>
                </a:cubicBezTo>
                <a:cubicBezTo>
                  <a:pt x="1694510" y="146865"/>
                  <a:pt x="1563403" y="91419"/>
                  <a:pt x="1685365" y="152400"/>
                </a:cubicBezTo>
                <a:cubicBezTo>
                  <a:pt x="1699758" y="159597"/>
                  <a:pt x="1716061" y="162624"/>
                  <a:pt x="1730188" y="170330"/>
                </a:cubicBezTo>
                <a:cubicBezTo>
                  <a:pt x="1786220" y="200894"/>
                  <a:pt x="1778111" y="198369"/>
                  <a:pt x="1810870" y="242047"/>
                </a:cubicBezTo>
                <a:cubicBezTo>
                  <a:pt x="1816847" y="259977"/>
                  <a:pt x="1820348" y="278932"/>
                  <a:pt x="1828800" y="295836"/>
                </a:cubicBezTo>
                <a:cubicBezTo>
                  <a:pt x="1834776" y="307789"/>
                  <a:pt x="1841766" y="319286"/>
                  <a:pt x="1846729" y="331694"/>
                </a:cubicBezTo>
                <a:cubicBezTo>
                  <a:pt x="1868039" y="384968"/>
                  <a:pt x="1860412" y="375103"/>
                  <a:pt x="1873623" y="421342"/>
                </a:cubicBezTo>
                <a:cubicBezTo>
                  <a:pt x="1876219" y="430428"/>
                  <a:pt x="1880538" y="439011"/>
                  <a:pt x="1882588" y="448236"/>
                </a:cubicBezTo>
                <a:cubicBezTo>
                  <a:pt x="1886531" y="465980"/>
                  <a:pt x="1887610" y="484280"/>
                  <a:pt x="1891553" y="502024"/>
                </a:cubicBezTo>
                <a:cubicBezTo>
                  <a:pt x="1893603" y="511249"/>
                  <a:pt x="1897921" y="519832"/>
                  <a:pt x="1900517" y="528918"/>
                </a:cubicBezTo>
                <a:cubicBezTo>
                  <a:pt x="1913726" y="575150"/>
                  <a:pt x="1906107" y="565301"/>
                  <a:pt x="1927412" y="618565"/>
                </a:cubicBezTo>
                <a:cubicBezTo>
                  <a:pt x="1933388" y="633506"/>
                  <a:pt x="1940252" y="648123"/>
                  <a:pt x="1945341" y="663389"/>
                </a:cubicBezTo>
                <a:cubicBezTo>
                  <a:pt x="1964729" y="721553"/>
                  <a:pt x="1940249" y="696089"/>
                  <a:pt x="1990165" y="770965"/>
                </a:cubicBezTo>
                <a:cubicBezTo>
                  <a:pt x="1996141" y="779930"/>
                  <a:pt x="2001197" y="789582"/>
                  <a:pt x="2008094" y="797859"/>
                </a:cubicBezTo>
                <a:cubicBezTo>
                  <a:pt x="2016210" y="807599"/>
                  <a:pt x="2027381" y="814611"/>
                  <a:pt x="2034988" y="824753"/>
                </a:cubicBezTo>
                <a:cubicBezTo>
                  <a:pt x="2110518" y="925461"/>
                  <a:pt x="2003765" y="811460"/>
                  <a:pt x="2106706" y="914400"/>
                </a:cubicBezTo>
                <a:cubicBezTo>
                  <a:pt x="2115671" y="923365"/>
                  <a:pt x="2122261" y="935624"/>
                  <a:pt x="2133600" y="941294"/>
                </a:cubicBezTo>
                <a:cubicBezTo>
                  <a:pt x="2163482" y="956235"/>
                  <a:pt x="2192227" y="973710"/>
                  <a:pt x="2223247" y="986118"/>
                </a:cubicBezTo>
                <a:cubicBezTo>
                  <a:pt x="2238188" y="992094"/>
                  <a:pt x="2252947" y="998548"/>
                  <a:pt x="2268070" y="1004047"/>
                </a:cubicBezTo>
                <a:cubicBezTo>
                  <a:pt x="2285832" y="1010506"/>
                  <a:pt x="2304955" y="1013525"/>
                  <a:pt x="2321859" y="1021977"/>
                </a:cubicBezTo>
                <a:cubicBezTo>
                  <a:pt x="2407205" y="1064650"/>
                  <a:pt x="2367368" y="1052595"/>
                  <a:pt x="2438400" y="1066800"/>
                </a:cubicBezTo>
                <a:cubicBezTo>
                  <a:pt x="2453341" y="1072777"/>
                  <a:pt x="2468518" y="1078194"/>
                  <a:pt x="2483223" y="1084730"/>
                </a:cubicBezTo>
                <a:cubicBezTo>
                  <a:pt x="2495435" y="1090158"/>
                  <a:pt x="2506799" y="1097395"/>
                  <a:pt x="2519082" y="1102659"/>
                </a:cubicBezTo>
                <a:cubicBezTo>
                  <a:pt x="2548664" y="1115337"/>
                  <a:pt x="2578969" y="1126264"/>
                  <a:pt x="2608729" y="1138518"/>
                </a:cubicBezTo>
                <a:cubicBezTo>
                  <a:pt x="2629773" y="1147183"/>
                  <a:pt x="2650475" y="1156659"/>
                  <a:pt x="2671482" y="1165412"/>
                </a:cubicBezTo>
                <a:cubicBezTo>
                  <a:pt x="2828514" y="1230842"/>
                  <a:pt x="2585324" y="1126250"/>
                  <a:pt x="2770094" y="1210236"/>
                </a:cubicBezTo>
                <a:cubicBezTo>
                  <a:pt x="2784744" y="1216895"/>
                  <a:pt x="2800718" y="1220592"/>
                  <a:pt x="2814917" y="1228165"/>
                </a:cubicBezTo>
                <a:cubicBezTo>
                  <a:pt x="2845666" y="1244564"/>
                  <a:pt x="2874528" y="1264284"/>
                  <a:pt x="2904565" y="1281953"/>
                </a:cubicBezTo>
                <a:cubicBezTo>
                  <a:pt x="2925330" y="1294168"/>
                  <a:pt x="2946507" y="1305673"/>
                  <a:pt x="2967317" y="1317812"/>
                </a:cubicBezTo>
                <a:cubicBezTo>
                  <a:pt x="2982368" y="1326592"/>
                  <a:pt x="2998535" y="1333821"/>
                  <a:pt x="3012141" y="1344706"/>
                </a:cubicBezTo>
                <a:cubicBezTo>
                  <a:pt x="3066865" y="1388485"/>
                  <a:pt x="3043435" y="1367035"/>
                  <a:pt x="3083859" y="1407459"/>
                </a:cubicBezTo>
                <a:cubicBezTo>
                  <a:pt x="3089835" y="1419412"/>
                  <a:pt x="3096432" y="1431075"/>
                  <a:pt x="3101788" y="1443318"/>
                </a:cubicBezTo>
                <a:cubicBezTo>
                  <a:pt x="3117359" y="1478908"/>
                  <a:pt x="3146612" y="1550894"/>
                  <a:pt x="3146612" y="1550894"/>
                </a:cubicBezTo>
                <a:cubicBezTo>
                  <a:pt x="3149600" y="1568824"/>
                  <a:pt x="3151489" y="1586972"/>
                  <a:pt x="3155576" y="1604683"/>
                </a:cubicBezTo>
                <a:cubicBezTo>
                  <a:pt x="3160468" y="1625881"/>
                  <a:pt x="3171267" y="1645797"/>
                  <a:pt x="3173506" y="1667436"/>
                </a:cubicBezTo>
                <a:cubicBezTo>
                  <a:pt x="3180278" y="1732896"/>
                  <a:pt x="3179482" y="1798918"/>
                  <a:pt x="3182470" y="1864659"/>
                </a:cubicBezTo>
                <a:cubicBezTo>
                  <a:pt x="3179482" y="1903506"/>
                  <a:pt x="3178339" y="1942539"/>
                  <a:pt x="3173506" y="1981200"/>
                </a:cubicBezTo>
                <a:cubicBezTo>
                  <a:pt x="3170129" y="2008219"/>
                  <a:pt x="3159527" y="2011743"/>
                  <a:pt x="3146612" y="2034989"/>
                </a:cubicBezTo>
                <a:cubicBezTo>
                  <a:pt x="3136877" y="2052512"/>
                  <a:pt x="3130837" y="2072098"/>
                  <a:pt x="3119717" y="2088777"/>
                </a:cubicBezTo>
                <a:cubicBezTo>
                  <a:pt x="3101467" y="2116151"/>
                  <a:pt x="3062781" y="2133721"/>
                  <a:pt x="3039035" y="2151530"/>
                </a:cubicBezTo>
                <a:lnTo>
                  <a:pt x="3003176" y="2178424"/>
                </a:lnTo>
                <a:cubicBezTo>
                  <a:pt x="3000188" y="2190377"/>
                  <a:pt x="3001046" y="2204031"/>
                  <a:pt x="2994212" y="2214283"/>
                </a:cubicBezTo>
                <a:cubicBezTo>
                  <a:pt x="2982491" y="2231864"/>
                  <a:pt x="2964329" y="2244165"/>
                  <a:pt x="2949388" y="2259106"/>
                </a:cubicBezTo>
                <a:lnTo>
                  <a:pt x="2913529" y="2294965"/>
                </a:lnTo>
                <a:lnTo>
                  <a:pt x="2886635" y="2303930"/>
                </a:lnTo>
                <a:cubicBezTo>
                  <a:pt x="2877670" y="2312895"/>
                  <a:pt x="2867857" y="2321084"/>
                  <a:pt x="2859741" y="2330824"/>
                </a:cubicBezTo>
                <a:cubicBezTo>
                  <a:pt x="2852844" y="2339101"/>
                  <a:pt x="2849430" y="2350100"/>
                  <a:pt x="2841812" y="2357718"/>
                </a:cubicBezTo>
                <a:cubicBezTo>
                  <a:pt x="2839699" y="2359831"/>
                  <a:pt x="2849283" y="2363695"/>
                  <a:pt x="2841812" y="2366683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자유형 4"/>
          <p:cNvSpPr/>
          <p:nvPr/>
        </p:nvSpPr>
        <p:spPr>
          <a:xfrm>
            <a:off x="3480873" y="2051254"/>
            <a:ext cx="3218496" cy="2537012"/>
          </a:xfrm>
          <a:custGeom>
            <a:avLst/>
            <a:gdLst>
              <a:gd name="connsiteX0" fmla="*/ 161531 w 3218496"/>
              <a:gd name="connsiteY0" fmla="*/ 2294965 h 2537012"/>
              <a:gd name="connsiteX1" fmla="*/ 331860 w 3218496"/>
              <a:gd name="connsiteY1" fmla="*/ 2366683 h 2537012"/>
              <a:gd name="connsiteX2" fmla="*/ 376684 w 3218496"/>
              <a:gd name="connsiteY2" fmla="*/ 2375647 h 2537012"/>
              <a:gd name="connsiteX3" fmla="*/ 430472 w 3218496"/>
              <a:gd name="connsiteY3" fmla="*/ 2402541 h 2537012"/>
              <a:gd name="connsiteX4" fmla="*/ 457366 w 3218496"/>
              <a:gd name="connsiteY4" fmla="*/ 2411506 h 2537012"/>
              <a:gd name="connsiteX5" fmla="*/ 529084 w 3218496"/>
              <a:gd name="connsiteY5" fmla="*/ 2456330 h 2537012"/>
              <a:gd name="connsiteX6" fmla="*/ 609766 w 3218496"/>
              <a:gd name="connsiteY6" fmla="*/ 2492189 h 2537012"/>
              <a:gd name="connsiteX7" fmla="*/ 717343 w 3218496"/>
              <a:gd name="connsiteY7" fmla="*/ 2519083 h 2537012"/>
              <a:gd name="connsiteX8" fmla="*/ 753201 w 3218496"/>
              <a:gd name="connsiteY8" fmla="*/ 2528047 h 2537012"/>
              <a:gd name="connsiteX9" fmla="*/ 798025 w 3218496"/>
              <a:gd name="connsiteY9" fmla="*/ 2537012 h 2537012"/>
              <a:gd name="connsiteX10" fmla="*/ 1075931 w 3218496"/>
              <a:gd name="connsiteY10" fmla="*/ 2528047 h 2537012"/>
              <a:gd name="connsiteX11" fmla="*/ 1129719 w 3218496"/>
              <a:gd name="connsiteY11" fmla="*/ 2519083 h 2537012"/>
              <a:gd name="connsiteX12" fmla="*/ 1192472 w 3218496"/>
              <a:gd name="connsiteY12" fmla="*/ 2483224 h 2537012"/>
              <a:gd name="connsiteX13" fmla="*/ 1282119 w 3218496"/>
              <a:gd name="connsiteY13" fmla="*/ 2465294 h 2537012"/>
              <a:gd name="connsiteX14" fmla="*/ 1398660 w 3218496"/>
              <a:gd name="connsiteY14" fmla="*/ 2420471 h 2537012"/>
              <a:gd name="connsiteX15" fmla="*/ 1488307 w 3218496"/>
              <a:gd name="connsiteY15" fmla="*/ 2384612 h 2537012"/>
              <a:gd name="connsiteX16" fmla="*/ 1542096 w 3218496"/>
              <a:gd name="connsiteY16" fmla="*/ 2348753 h 2537012"/>
              <a:gd name="connsiteX17" fmla="*/ 1622778 w 3218496"/>
              <a:gd name="connsiteY17" fmla="*/ 2339789 h 2537012"/>
              <a:gd name="connsiteX18" fmla="*/ 1730354 w 3218496"/>
              <a:gd name="connsiteY18" fmla="*/ 2321859 h 2537012"/>
              <a:gd name="connsiteX19" fmla="*/ 1766213 w 3218496"/>
              <a:gd name="connsiteY19" fmla="*/ 2303930 h 2537012"/>
              <a:gd name="connsiteX20" fmla="*/ 1793107 w 3218496"/>
              <a:gd name="connsiteY20" fmla="*/ 2294965 h 2537012"/>
              <a:gd name="connsiteX21" fmla="*/ 1811037 w 3218496"/>
              <a:gd name="connsiteY21" fmla="*/ 2277036 h 2537012"/>
              <a:gd name="connsiteX22" fmla="*/ 1837931 w 3218496"/>
              <a:gd name="connsiteY22" fmla="*/ 2268071 h 2537012"/>
              <a:gd name="connsiteX23" fmla="*/ 1864825 w 3218496"/>
              <a:gd name="connsiteY23" fmla="*/ 2250141 h 2537012"/>
              <a:gd name="connsiteX24" fmla="*/ 1900684 w 3218496"/>
              <a:gd name="connsiteY24" fmla="*/ 2232212 h 2537012"/>
              <a:gd name="connsiteX25" fmla="*/ 1945507 w 3218496"/>
              <a:gd name="connsiteY25" fmla="*/ 2178424 h 2537012"/>
              <a:gd name="connsiteX26" fmla="*/ 1954472 w 3218496"/>
              <a:gd name="connsiteY26" fmla="*/ 2151530 h 2537012"/>
              <a:gd name="connsiteX27" fmla="*/ 1972401 w 3218496"/>
              <a:gd name="connsiteY27" fmla="*/ 2124636 h 2537012"/>
              <a:gd name="connsiteX28" fmla="*/ 2008260 w 3218496"/>
              <a:gd name="connsiteY28" fmla="*/ 2008094 h 2537012"/>
              <a:gd name="connsiteX29" fmla="*/ 2026190 w 3218496"/>
              <a:gd name="connsiteY29" fmla="*/ 1927412 h 2537012"/>
              <a:gd name="connsiteX30" fmla="*/ 2035154 w 3218496"/>
              <a:gd name="connsiteY30" fmla="*/ 1900518 h 2537012"/>
              <a:gd name="connsiteX31" fmla="*/ 2044119 w 3218496"/>
              <a:gd name="connsiteY31" fmla="*/ 1864659 h 2537012"/>
              <a:gd name="connsiteX32" fmla="*/ 2071013 w 3218496"/>
              <a:gd name="connsiteY32" fmla="*/ 1801906 h 2537012"/>
              <a:gd name="connsiteX33" fmla="*/ 2088943 w 3218496"/>
              <a:gd name="connsiteY33" fmla="*/ 1783977 h 2537012"/>
              <a:gd name="connsiteX34" fmla="*/ 2097907 w 3218496"/>
              <a:gd name="connsiteY34" fmla="*/ 1757083 h 2537012"/>
              <a:gd name="connsiteX35" fmla="*/ 2115837 w 3218496"/>
              <a:gd name="connsiteY35" fmla="*/ 1721224 h 2537012"/>
              <a:gd name="connsiteX36" fmla="*/ 2124801 w 3218496"/>
              <a:gd name="connsiteY36" fmla="*/ 1685365 h 2537012"/>
              <a:gd name="connsiteX37" fmla="*/ 2142731 w 3218496"/>
              <a:gd name="connsiteY37" fmla="*/ 1658471 h 2537012"/>
              <a:gd name="connsiteX38" fmla="*/ 2160660 w 3218496"/>
              <a:gd name="connsiteY38" fmla="*/ 1622612 h 2537012"/>
              <a:gd name="connsiteX39" fmla="*/ 2187554 w 3218496"/>
              <a:gd name="connsiteY39" fmla="*/ 1586753 h 2537012"/>
              <a:gd name="connsiteX40" fmla="*/ 2205484 w 3218496"/>
              <a:gd name="connsiteY40" fmla="*/ 1541930 h 2537012"/>
              <a:gd name="connsiteX41" fmla="*/ 2232378 w 3218496"/>
              <a:gd name="connsiteY41" fmla="*/ 1488141 h 2537012"/>
              <a:gd name="connsiteX42" fmla="*/ 2259272 w 3218496"/>
              <a:gd name="connsiteY42" fmla="*/ 1452283 h 2537012"/>
              <a:gd name="connsiteX43" fmla="*/ 2295131 w 3218496"/>
              <a:gd name="connsiteY43" fmla="*/ 1362636 h 2537012"/>
              <a:gd name="connsiteX44" fmla="*/ 2330990 w 3218496"/>
              <a:gd name="connsiteY44" fmla="*/ 1299883 h 2537012"/>
              <a:gd name="connsiteX45" fmla="*/ 2393743 w 3218496"/>
              <a:gd name="connsiteY45" fmla="*/ 1210236 h 2537012"/>
              <a:gd name="connsiteX46" fmla="*/ 2456496 w 3218496"/>
              <a:gd name="connsiteY46" fmla="*/ 1156447 h 2537012"/>
              <a:gd name="connsiteX47" fmla="*/ 2519248 w 3218496"/>
              <a:gd name="connsiteY47" fmla="*/ 1120589 h 2537012"/>
              <a:gd name="connsiteX48" fmla="*/ 2582001 w 3218496"/>
              <a:gd name="connsiteY48" fmla="*/ 1102659 h 2537012"/>
              <a:gd name="connsiteX49" fmla="*/ 2608896 w 3218496"/>
              <a:gd name="connsiteY49" fmla="*/ 1084730 h 2537012"/>
              <a:gd name="connsiteX50" fmla="*/ 2716472 w 3218496"/>
              <a:gd name="connsiteY50" fmla="*/ 1066800 h 2537012"/>
              <a:gd name="connsiteX51" fmla="*/ 2913696 w 3218496"/>
              <a:gd name="connsiteY51" fmla="*/ 1048871 h 2537012"/>
              <a:gd name="connsiteX52" fmla="*/ 3003343 w 3218496"/>
              <a:gd name="connsiteY52" fmla="*/ 1030941 h 2537012"/>
              <a:gd name="connsiteX53" fmla="*/ 3039201 w 3218496"/>
              <a:gd name="connsiteY53" fmla="*/ 1013012 h 2537012"/>
              <a:gd name="connsiteX54" fmla="*/ 3048166 w 3218496"/>
              <a:gd name="connsiteY54" fmla="*/ 986118 h 2537012"/>
              <a:gd name="connsiteX55" fmla="*/ 3075060 w 3218496"/>
              <a:gd name="connsiteY55" fmla="*/ 959224 h 2537012"/>
              <a:gd name="connsiteX56" fmla="*/ 3101954 w 3218496"/>
              <a:gd name="connsiteY56" fmla="*/ 923365 h 2537012"/>
              <a:gd name="connsiteX57" fmla="*/ 3110919 w 3218496"/>
              <a:gd name="connsiteY57" fmla="*/ 896471 h 2537012"/>
              <a:gd name="connsiteX58" fmla="*/ 3146778 w 3218496"/>
              <a:gd name="connsiteY58" fmla="*/ 824753 h 2537012"/>
              <a:gd name="connsiteX59" fmla="*/ 3155743 w 3218496"/>
              <a:gd name="connsiteY59" fmla="*/ 797859 h 2537012"/>
              <a:gd name="connsiteX60" fmla="*/ 3182637 w 3218496"/>
              <a:gd name="connsiteY60" fmla="*/ 753036 h 2537012"/>
              <a:gd name="connsiteX61" fmla="*/ 3200566 w 3218496"/>
              <a:gd name="connsiteY61" fmla="*/ 699247 h 2537012"/>
              <a:gd name="connsiteX62" fmla="*/ 3209531 w 3218496"/>
              <a:gd name="connsiteY62" fmla="*/ 636494 h 2537012"/>
              <a:gd name="connsiteX63" fmla="*/ 3218496 w 3218496"/>
              <a:gd name="connsiteY63" fmla="*/ 609600 h 2537012"/>
              <a:gd name="connsiteX64" fmla="*/ 3209531 w 3218496"/>
              <a:gd name="connsiteY64" fmla="*/ 448236 h 2537012"/>
              <a:gd name="connsiteX65" fmla="*/ 3200566 w 3218496"/>
              <a:gd name="connsiteY65" fmla="*/ 412377 h 2537012"/>
              <a:gd name="connsiteX66" fmla="*/ 3182637 w 3218496"/>
              <a:gd name="connsiteY66" fmla="*/ 385483 h 2537012"/>
              <a:gd name="connsiteX67" fmla="*/ 3164707 w 3218496"/>
              <a:gd name="connsiteY67" fmla="*/ 340659 h 2537012"/>
              <a:gd name="connsiteX68" fmla="*/ 3110919 w 3218496"/>
              <a:gd name="connsiteY68" fmla="*/ 277906 h 2537012"/>
              <a:gd name="connsiteX69" fmla="*/ 3075060 w 3218496"/>
              <a:gd name="connsiteY69" fmla="*/ 242047 h 2537012"/>
              <a:gd name="connsiteX70" fmla="*/ 3012307 w 3218496"/>
              <a:gd name="connsiteY70" fmla="*/ 206189 h 2537012"/>
              <a:gd name="connsiteX71" fmla="*/ 2985413 w 3218496"/>
              <a:gd name="connsiteY71" fmla="*/ 188259 h 2537012"/>
              <a:gd name="connsiteX72" fmla="*/ 2958519 w 3218496"/>
              <a:gd name="connsiteY72" fmla="*/ 179294 h 2537012"/>
              <a:gd name="connsiteX73" fmla="*/ 2833013 w 3218496"/>
              <a:gd name="connsiteY73" fmla="*/ 107577 h 2537012"/>
              <a:gd name="connsiteX74" fmla="*/ 2770260 w 3218496"/>
              <a:gd name="connsiteY74" fmla="*/ 89647 h 2537012"/>
              <a:gd name="connsiteX75" fmla="*/ 2734401 w 3218496"/>
              <a:gd name="connsiteY75" fmla="*/ 71718 h 2537012"/>
              <a:gd name="connsiteX76" fmla="*/ 2698543 w 3218496"/>
              <a:gd name="connsiteY76" fmla="*/ 62753 h 2537012"/>
              <a:gd name="connsiteX77" fmla="*/ 2644754 w 3218496"/>
              <a:gd name="connsiteY77" fmla="*/ 44824 h 2537012"/>
              <a:gd name="connsiteX78" fmla="*/ 2537178 w 3218496"/>
              <a:gd name="connsiteY78" fmla="*/ 17930 h 2537012"/>
              <a:gd name="connsiteX79" fmla="*/ 2483390 w 3218496"/>
              <a:gd name="connsiteY79" fmla="*/ 8965 h 2537012"/>
              <a:gd name="connsiteX80" fmla="*/ 2241343 w 3218496"/>
              <a:gd name="connsiteY80" fmla="*/ 0 h 2537012"/>
              <a:gd name="connsiteX81" fmla="*/ 1757248 w 3218496"/>
              <a:gd name="connsiteY81" fmla="*/ 8965 h 2537012"/>
              <a:gd name="connsiteX82" fmla="*/ 1676566 w 3218496"/>
              <a:gd name="connsiteY82" fmla="*/ 53789 h 2537012"/>
              <a:gd name="connsiteX83" fmla="*/ 1649672 w 3218496"/>
              <a:gd name="connsiteY83" fmla="*/ 62753 h 2537012"/>
              <a:gd name="connsiteX84" fmla="*/ 1577954 w 3218496"/>
              <a:gd name="connsiteY84" fmla="*/ 107577 h 2537012"/>
              <a:gd name="connsiteX85" fmla="*/ 1506237 w 3218496"/>
              <a:gd name="connsiteY85" fmla="*/ 161365 h 2537012"/>
              <a:gd name="connsiteX86" fmla="*/ 1488307 w 3218496"/>
              <a:gd name="connsiteY86" fmla="*/ 179294 h 2537012"/>
              <a:gd name="connsiteX87" fmla="*/ 1452448 w 3218496"/>
              <a:gd name="connsiteY87" fmla="*/ 197224 h 2537012"/>
              <a:gd name="connsiteX88" fmla="*/ 1407625 w 3218496"/>
              <a:gd name="connsiteY88" fmla="*/ 304800 h 2537012"/>
              <a:gd name="connsiteX89" fmla="*/ 1371766 w 3218496"/>
              <a:gd name="connsiteY89" fmla="*/ 394447 h 2537012"/>
              <a:gd name="connsiteX90" fmla="*/ 1344872 w 3218496"/>
              <a:gd name="connsiteY90" fmla="*/ 484094 h 2537012"/>
              <a:gd name="connsiteX91" fmla="*/ 1335907 w 3218496"/>
              <a:gd name="connsiteY91" fmla="*/ 528918 h 2537012"/>
              <a:gd name="connsiteX92" fmla="*/ 1317978 w 3218496"/>
              <a:gd name="connsiteY92" fmla="*/ 591671 h 2537012"/>
              <a:gd name="connsiteX93" fmla="*/ 1300048 w 3218496"/>
              <a:gd name="connsiteY93" fmla="*/ 708212 h 2537012"/>
              <a:gd name="connsiteX94" fmla="*/ 1282119 w 3218496"/>
              <a:gd name="connsiteY94" fmla="*/ 797859 h 2537012"/>
              <a:gd name="connsiteX95" fmla="*/ 1255225 w 3218496"/>
              <a:gd name="connsiteY95" fmla="*/ 905436 h 2537012"/>
              <a:gd name="connsiteX96" fmla="*/ 1219366 w 3218496"/>
              <a:gd name="connsiteY96" fmla="*/ 968189 h 2537012"/>
              <a:gd name="connsiteX97" fmla="*/ 1201437 w 3218496"/>
              <a:gd name="connsiteY97" fmla="*/ 1004047 h 2537012"/>
              <a:gd name="connsiteX98" fmla="*/ 1174543 w 3218496"/>
              <a:gd name="connsiteY98" fmla="*/ 1048871 h 2537012"/>
              <a:gd name="connsiteX99" fmla="*/ 1147648 w 3218496"/>
              <a:gd name="connsiteY99" fmla="*/ 1102659 h 2537012"/>
              <a:gd name="connsiteX100" fmla="*/ 1120754 w 3218496"/>
              <a:gd name="connsiteY100" fmla="*/ 1147483 h 2537012"/>
              <a:gd name="connsiteX101" fmla="*/ 1084896 w 3218496"/>
              <a:gd name="connsiteY101" fmla="*/ 1210236 h 2537012"/>
              <a:gd name="connsiteX102" fmla="*/ 1040072 w 3218496"/>
              <a:gd name="connsiteY102" fmla="*/ 1264024 h 2537012"/>
              <a:gd name="connsiteX103" fmla="*/ 1013178 w 3218496"/>
              <a:gd name="connsiteY103" fmla="*/ 1299883 h 2537012"/>
              <a:gd name="connsiteX104" fmla="*/ 977319 w 3218496"/>
              <a:gd name="connsiteY104" fmla="*/ 1308847 h 2537012"/>
              <a:gd name="connsiteX105" fmla="*/ 905601 w 3218496"/>
              <a:gd name="connsiteY105" fmla="*/ 1353671 h 2537012"/>
              <a:gd name="connsiteX106" fmla="*/ 860778 w 3218496"/>
              <a:gd name="connsiteY106" fmla="*/ 1362636 h 2537012"/>
              <a:gd name="connsiteX107" fmla="*/ 833884 w 3218496"/>
              <a:gd name="connsiteY107" fmla="*/ 1371600 h 2537012"/>
              <a:gd name="connsiteX108" fmla="*/ 654590 w 3218496"/>
              <a:gd name="connsiteY108" fmla="*/ 1362636 h 2537012"/>
              <a:gd name="connsiteX109" fmla="*/ 591837 w 3218496"/>
              <a:gd name="connsiteY109" fmla="*/ 1353671 h 2537012"/>
              <a:gd name="connsiteX110" fmla="*/ 313931 w 3218496"/>
              <a:gd name="connsiteY110" fmla="*/ 1362636 h 2537012"/>
              <a:gd name="connsiteX111" fmla="*/ 233248 w 3218496"/>
              <a:gd name="connsiteY111" fmla="*/ 1407459 h 2537012"/>
              <a:gd name="connsiteX112" fmla="*/ 179460 w 3218496"/>
              <a:gd name="connsiteY112" fmla="*/ 1443318 h 2537012"/>
              <a:gd name="connsiteX113" fmla="*/ 116707 w 3218496"/>
              <a:gd name="connsiteY113" fmla="*/ 1488141 h 2537012"/>
              <a:gd name="connsiteX114" fmla="*/ 62919 w 3218496"/>
              <a:gd name="connsiteY114" fmla="*/ 1550894 h 2537012"/>
              <a:gd name="connsiteX115" fmla="*/ 36025 w 3218496"/>
              <a:gd name="connsiteY115" fmla="*/ 1604683 h 2537012"/>
              <a:gd name="connsiteX116" fmla="*/ 166 w 3218496"/>
              <a:gd name="connsiteY116" fmla="*/ 1694330 h 2537012"/>
              <a:gd name="connsiteX117" fmla="*/ 18096 w 3218496"/>
              <a:gd name="connsiteY117" fmla="*/ 1972236 h 2537012"/>
              <a:gd name="connsiteX118" fmla="*/ 53954 w 3218496"/>
              <a:gd name="connsiteY118" fmla="*/ 2052918 h 2537012"/>
              <a:gd name="connsiteX119" fmla="*/ 62919 w 3218496"/>
              <a:gd name="connsiteY119" fmla="*/ 2124636 h 2537012"/>
              <a:gd name="connsiteX120" fmla="*/ 80848 w 3218496"/>
              <a:gd name="connsiteY120" fmla="*/ 2169459 h 2537012"/>
              <a:gd name="connsiteX121" fmla="*/ 89813 w 3218496"/>
              <a:gd name="connsiteY121" fmla="*/ 2196353 h 2537012"/>
              <a:gd name="connsiteX122" fmla="*/ 116707 w 3218496"/>
              <a:gd name="connsiteY122" fmla="*/ 2286000 h 2537012"/>
              <a:gd name="connsiteX123" fmla="*/ 161531 w 3218496"/>
              <a:gd name="connsiteY123" fmla="*/ 2321859 h 2537012"/>
              <a:gd name="connsiteX124" fmla="*/ 179460 w 3218496"/>
              <a:gd name="connsiteY124" fmla="*/ 2339789 h 2537012"/>
              <a:gd name="connsiteX125" fmla="*/ 224284 w 3218496"/>
              <a:gd name="connsiteY125" fmla="*/ 2348753 h 2537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</a:cxnLst>
            <a:rect l="l" t="t" r="r" b="b"/>
            <a:pathLst>
              <a:path w="3218496" h="2537012">
                <a:moveTo>
                  <a:pt x="161531" y="2294965"/>
                </a:moveTo>
                <a:cubicBezTo>
                  <a:pt x="232501" y="2330450"/>
                  <a:pt x="238230" y="2335473"/>
                  <a:pt x="331860" y="2366683"/>
                </a:cubicBezTo>
                <a:cubicBezTo>
                  <a:pt x="346315" y="2371501"/>
                  <a:pt x="361743" y="2372659"/>
                  <a:pt x="376684" y="2375647"/>
                </a:cubicBezTo>
                <a:cubicBezTo>
                  <a:pt x="394613" y="2384612"/>
                  <a:pt x="412154" y="2394400"/>
                  <a:pt x="430472" y="2402541"/>
                </a:cubicBezTo>
                <a:cubicBezTo>
                  <a:pt x="439107" y="2406379"/>
                  <a:pt x="448914" y="2407280"/>
                  <a:pt x="457366" y="2411506"/>
                </a:cubicBezTo>
                <a:cubicBezTo>
                  <a:pt x="525021" y="2445333"/>
                  <a:pt x="479288" y="2427875"/>
                  <a:pt x="529084" y="2456330"/>
                </a:cubicBezTo>
                <a:cubicBezTo>
                  <a:pt x="553737" y="2470418"/>
                  <a:pt x="583360" y="2482587"/>
                  <a:pt x="609766" y="2492189"/>
                </a:cubicBezTo>
                <a:cubicBezTo>
                  <a:pt x="682976" y="2518811"/>
                  <a:pt x="642817" y="2504178"/>
                  <a:pt x="717343" y="2519083"/>
                </a:cubicBezTo>
                <a:cubicBezTo>
                  <a:pt x="729424" y="2521499"/>
                  <a:pt x="741174" y="2525374"/>
                  <a:pt x="753201" y="2528047"/>
                </a:cubicBezTo>
                <a:cubicBezTo>
                  <a:pt x="768075" y="2531352"/>
                  <a:pt x="783084" y="2534024"/>
                  <a:pt x="798025" y="2537012"/>
                </a:cubicBezTo>
                <a:cubicBezTo>
                  <a:pt x="890660" y="2534024"/>
                  <a:pt x="983383" y="2533050"/>
                  <a:pt x="1075931" y="2528047"/>
                </a:cubicBezTo>
                <a:cubicBezTo>
                  <a:pt x="1094081" y="2527066"/>
                  <a:pt x="1112309" y="2524306"/>
                  <a:pt x="1129719" y="2519083"/>
                </a:cubicBezTo>
                <a:cubicBezTo>
                  <a:pt x="1169005" y="2507297"/>
                  <a:pt x="1159465" y="2499728"/>
                  <a:pt x="1192472" y="2483224"/>
                </a:cubicBezTo>
                <a:cubicBezTo>
                  <a:pt x="1217508" y="2470706"/>
                  <a:pt x="1258990" y="2468598"/>
                  <a:pt x="1282119" y="2465294"/>
                </a:cubicBezTo>
                <a:cubicBezTo>
                  <a:pt x="1372680" y="2420015"/>
                  <a:pt x="1243048" y="2482716"/>
                  <a:pt x="1398660" y="2420471"/>
                </a:cubicBezTo>
                <a:cubicBezTo>
                  <a:pt x="1428542" y="2408518"/>
                  <a:pt x="1461528" y="2402465"/>
                  <a:pt x="1488307" y="2384612"/>
                </a:cubicBezTo>
                <a:cubicBezTo>
                  <a:pt x="1506237" y="2372659"/>
                  <a:pt x="1521653" y="2355567"/>
                  <a:pt x="1542096" y="2348753"/>
                </a:cubicBezTo>
                <a:cubicBezTo>
                  <a:pt x="1567767" y="2340196"/>
                  <a:pt x="1595990" y="2343616"/>
                  <a:pt x="1622778" y="2339789"/>
                </a:cubicBezTo>
                <a:cubicBezTo>
                  <a:pt x="1658766" y="2334648"/>
                  <a:pt x="1730354" y="2321859"/>
                  <a:pt x="1730354" y="2321859"/>
                </a:cubicBezTo>
                <a:cubicBezTo>
                  <a:pt x="1742307" y="2315883"/>
                  <a:pt x="1753930" y="2309194"/>
                  <a:pt x="1766213" y="2303930"/>
                </a:cubicBezTo>
                <a:cubicBezTo>
                  <a:pt x="1774899" y="2300208"/>
                  <a:pt x="1785004" y="2299827"/>
                  <a:pt x="1793107" y="2294965"/>
                </a:cubicBezTo>
                <a:cubicBezTo>
                  <a:pt x="1800355" y="2290617"/>
                  <a:pt x="1803789" y="2281384"/>
                  <a:pt x="1811037" y="2277036"/>
                </a:cubicBezTo>
                <a:cubicBezTo>
                  <a:pt x="1819140" y="2272174"/>
                  <a:pt x="1829479" y="2272297"/>
                  <a:pt x="1837931" y="2268071"/>
                </a:cubicBezTo>
                <a:cubicBezTo>
                  <a:pt x="1847568" y="2263252"/>
                  <a:pt x="1855470" y="2255487"/>
                  <a:pt x="1864825" y="2250141"/>
                </a:cubicBezTo>
                <a:cubicBezTo>
                  <a:pt x="1876428" y="2243511"/>
                  <a:pt x="1888731" y="2238188"/>
                  <a:pt x="1900684" y="2232212"/>
                </a:cubicBezTo>
                <a:cubicBezTo>
                  <a:pt x="1920511" y="2212385"/>
                  <a:pt x="1933026" y="2203387"/>
                  <a:pt x="1945507" y="2178424"/>
                </a:cubicBezTo>
                <a:cubicBezTo>
                  <a:pt x="1949733" y="2169972"/>
                  <a:pt x="1950246" y="2159982"/>
                  <a:pt x="1954472" y="2151530"/>
                </a:cubicBezTo>
                <a:cubicBezTo>
                  <a:pt x="1959290" y="2141893"/>
                  <a:pt x="1968257" y="2134581"/>
                  <a:pt x="1972401" y="2124636"/>
                </a:cubicBezTo>
                <a:cubicBezTo>
                  <a:pt x="1985724" y="2092662"/>
                  <a:pt x="2000013" y="2045207"/>
                  <a:pt x="2008260" y="2008094"/>
                </a:cubicBezTo>
                <a:cubicBezTo>
                  <a:pt x="2017503" y="1966499"/>
                  <a:pt x="2015258" y="1965673"/>
                  <a:pt x="2026190" y="1927412"/>
                </a:cubicBezTo>
                <a:cubicBezTo>
                  <a:pt x="2028786" y="1918326"/>
                  <a:pt x="2032558" y="1909604"/>
                  <a:pt x="2035154" y="1900518"/>
                </a:cubicBezTo>
                <a:cubicBezTo>
                  <a:pt x="2038539" y="1888671"/>
                  <a:pt x="2040734" y="1876506"/>
                  <a:pt x="2044119" y="1864659"/>
                </a:cubicBezTo>
                <a:cubicBezTo>
                  <a:pt x="2050095" y="1843744"/>
                  <a:pt x="2059062" y="1819833"/>
                  <a:pt x="2071013" y="1801906"/>
                </a:cubicBezTo>
                <a:cubicBezTo>
                  <a:pt x="2075701" y="1794873"/>
                  <a:pt x="2082966" y="1789953"/>
                  <a:pt x="2088943" y="1783977"/>
                </a:cubicBezTo>
                <a:cubicBezTo>
                  <a:pt x="2091931" y="1775012"/>
                  <a:pt x="2094185" y="1765768"/>
                  <a:pt x="2097907" y="1757083"/>
                </a:cubicBezTo>
                <a:cubicBezTo>
                  <a:pt x="2103171" y="1744800"/>
                  <a:pt x="2111145" y="1733737"/>
                  <a:pt x="2115837" y="1721224"/>
                </a:cubicBezTo>
                <a:cubicBezTo>
                  <a:pt x="2120163" y="1709688"/>
                  <a:pt x="2119948" y="1696690"/>
                  <a:pt x="2124801" y="1685365"/>
                </a:cubicBezTo>
                <a:cubicBezTo>
                  <a:pt x="2129045" y="1675462"/>
                  <a:pt x="2137385" y="1667826"/>
                  <a:pt x="2142731" y="1658471"/>
                </a:cubicBezTo>
                <a:cubicBezTo>
                  <a:pt x="2149361" y="1646868"/>
                  <a:pt x="2153577" y="1633945"/>
                  <a:pt x="2160660" y="1622612"/>
                </a:cubicBezTo>
                <a:cubicBezTo>
                  <a:pt x="2168579" y="1609942"/>
                  <a:pt x="2180298" y="1599814"/>
                  <a:pt x="2187554" y="1586753"/>
                </a:cubicBezTo>
                <a:cubicBezTo>
                  <a:pt x="2195369" y="1572686"/>
                  <a:pt x="2198825" y="1556580"/>
                  <a:pt x="2205484" y="1541930"/>
                </a:cubicBezTo>
                <a:cubicBezTo>
                  <a:pt x="2213779" y="1523681"/>
                  <a:pt x="2222064" y="1505330"/>
                  <a:pt x="2232378" y="1488141"/>
                </a:cubicBezTo>
                <a:cubicBezTo>
                  <a:pt x="2240065" y="1475329"/>
                  <a:pt x="2252590" y="1465647"/>
                  <a:pt x="2259272" y="1452283"/>
                </a:cubicBezTo>
                <a:cubicBezTo>
                  <a:pt x="2273665" y="1423497"/>
                  <a:pt x="2277279" y="1389415"/>
                  <a:pt x="2295131" y="1362636"/>
                </a:cubicBezTo>
                <a:cubicBezTo>
                  <a:pt x="2357159" y="1269589"/>
                  <a:pt x="2262739" y="1413635"/>
                  <a:pt x="2330990" y="1299883"/>
                </a:cubicBezTo>
                <a:cubicBezTo>
                  <a:pt x="2341288" y="1282720"/>
                  <a:pt x="2377388" y="1229317"/>
                  <a:pt x="2393743" y="1210236"/>
                </a:cubicBezTo>
                <a:cubicBezTo>
                  <a:pt x="2414324" y="1186226"/>
                  <a:pt x="2430385" y="1175097"/>
                  <a:pt x="2456496" y="1156447"/>
                </a:cubicBezTo>
                <a:cubicBezTo>
                  <a:pt x="2479003" y="1140371"/>
                  <a:pt x="2492987" y="1131844"/>
                  <a:pt x="2519248" y="1120589"/>
                </a:cubicBezTo>
                <a:cubicBezTo>
                  <a:pt x="2537252" y="1112873"/>
                  <a:pt x="2563806" y="1107208"/>
                  <a:pt x="2582001" y="1102659"/>
                </a:cubicBezTo>
                <a:cubicBezTo>
                  <a:pt x="2590966" y="1096683"/>
                  <a:pt x="2598993" y="1088974"/>
                  <a:pt x="2608896" y="1084730"/>
                </a:cubicBezTo>
                <a:cubicBezTo>
                  <a:pt x="2633096" y="1074359"/>
                  <a:pt x="2701028" y="1068617"/>
                  <a:pt x="2716472" y="1066800"/>
                </a:cubicBezTo>
                <a:cubicBezTo>
                  <a:pt x="2816695" y="1055009"/>
                  <a:pt x="2797794" y="1057787"/>
                  <a:pt x="2913696" y="1048871"/>
                </a:cubicBezTo>
                <a:cubicBezTo>
                  <a:pt x="2932288" y="1045772"/>
                  <a:pt x="2981945" y="1038965"/>
                  <a:pt x="3003343" y="1030941"/>
                </a:cubicBezTo>
                <a:cubicBezTo>
                  <a:pt x="3015856" y="1026249"/>
                  <a:pt x="3027248" y="1018988"/>
                  <a:pt x="3039201" y="1013012"/>
                </a:cubicBezTo>
                <a:cubicBezTo>
                  <a:pt x="3042189" y="1004047"/>
                  <a:pt x="3042924" y="993981"/>
                  <a:pt x="3048166" y="986118"/>
                </a:cubicBezTo>
                <a:cubicBezTo>
                  <a:pt x="3055199" y="975569"/>
                  <a:pt x="3066809" y="968850"/>
                  <a:pt x="3075060" y="959224"/>
                </a:cubicBezTo>
                <a:cubicBezTo>
                  <a:pt x="3084784" y="947880"/>
                  <a:pt x="3092989" y="935318"/>
                  <a:pt x="3101954" y="923365"/>
                </a:cubicBezTo>
                <a:cubicBezTo>
                  <a:pt x="3104942" y="914400"/>
                  <a:pt x="3107009" y="905074"/>
                  <a:pt x="3110919" y="896471"/>
                </a:cubicBezTo>
                <a:cubicBezTo>
                  <a:pt x="3121979" y="872139"/>
                  <a:pt x="3138326" y="850109"/>
                  <a:pt x="3146778" y="824753"/>
                </a:cubicBezTo>
                <a:cubicBezTo>
                  <a:pt x="3149766" y="815788"/>
                  <a:pt x="3151517" y="806311"/>
                  <a:pt x="3155743" y="797859"/>
                </a:cubicBezTo>
                <a:cubicBezTo>
                  <a:pt x="3163535" y="782274"/>
                  <a:pt x="3175427" y="768898"/>
                  <a:pt x="3182637" y="753036"/>
                </a:cubicBezTo>
                <a:cubicBezTo>
                  <a:pt x="3190458" y="735831"/>
                  <a:pt x="3200566" y="699247"/>
                  <a:pt x="3200566" y="699247"/>
                </a:cubicBezTo>
                <a:cubicBezTo>
                  <a:pt x="3203554" y="678329"/>
                  <a:pt x="3205387" y="657214"/>
                  <a:pt x="3209531" y="636494"/>
                </a:cubicBezTo>
                <a:cubicBezTo>
                  <a:pt x="3211384" y="627228"/>
                  <a:pt x="3218496" y="619050"/>
                  <a:pt x="3218496" y="609600"/>
                </a:cubicBezTo>
                <a:cubicBezTo>
                  <a:pt x="3218496" y="555729"/>
                  <a:pt x="3214408" y="501886"/>
                  <a:pt x="3209531" y="448236"/>
                </a:cubicBezTo>
                <a:cubicBezTo>
                  <a:pt x="3208415" y="435966"/>
                  <a:pt x="3205419" y="423702"/>
                  <a:pt x="3200566" y="412377"/>
                </a:cubicBezTo>
                <a:cubicBezTo>
                  <a:pt x="3196322" y="402474"/>
                  <a:pt x="3187455" y="395120"/>
                  <a:pt x="3182637" y="385483"/>
                </a:cubicBezTo>
                <a:cubicBezTo>
                  <a:pt x="3175440" y="371090"/>
                  <a:pt x="3171904" y="355052"/>
                  <a:pt x="3164707" y="340659"/>
                </a:cubicBezTo>
                <a:cubicBezTo>
                  <a:pt x="3151053" y="313352"/>
                  <a:pt x="3132977" y="299964"/>
                  <a:pt x="3110919" y="277906"/>
                </a:cubicBezTo>
                <a:cubicBezTo>
                  <a:pt x="3098966" y="265953"/>
                  <a:pt x="3089125" y="251424"/>
                  <a:pt x="3075060" y="242047"/>
                </a:cubicBezTo>
                <a:cubicBezTo>
                  <a:pt x="3009526" y="198359"/>
                  <a:pt x="3091938" y="251692"/>
                  <a:pt x="3012307" y="206189"/>
                </a:cubicBezTo>
                <a:cubicBezTo>
                  <a:pt x="3002952" y="200843"/>
                  <a:pt x="2995050" y="193078"/>
                  <a:pt x="2985413" y="188259"/>
                </a:cubicBezTo>
                <a:cubicBezTo>
                  <a:pt x="2976961" y="184033"/>
                  <a:pt x="2966815" y="183819"/>
                  <a:pt x="2958519" y="179294"/>
                </a:cubicBezTo>
                <a:cubicBezTo>
                  <a:pt x="2905634" y="150448"/>
                  <a:pt x="2886537" y="128163"/>
                  <a:pt x="2833013" y="107577"/>
                </a:cubicBezTo>
                <a:cubicBezTo>
                  <a:pt x="2812708" y="99767"/>
                  <a:pt x="2790705" y="97082"/>
                  <a:pt x="2770260" y="89647"/>
                </a:cubicBezTo>
                <a:cubicBezTo>
                  <a:pt x="2757701" y="85080"/>
                  <a:pt x="2746914" y="76410"/>
                  <a:pt x="2734401" y="71718"/>
                </a:cubicBezTo>
                <a:cubicBezTo>
                  <a:pt x="2722865" y="67392"/>
                  <a:pt x="2710344" y="66293"/>
                  <a:pt x="2698543" y="62753"/>
                </a:cubicBezTo>
                <a:cubicBezTo>
                  <a:pt x="2680441" y="57322"/>
                  <a:pt x="2662926" y="50016"/>
                  <a:pt x="2644754" y="44824"/>
                </a:cubicBezTo>
                <a:cubicBezTo>
                  <a:pt x="2583868" y="27428"/>
                  <a:pt x="2591764" y="27855"/>
                  <a:pt x="2537178" y="17930"/>
                </a:cubicBezTo>
                <a:cubicBezTo>
                  <a:pt x="2519295" y="14679"/>
                  <a:pt x="2501533" y="10065"/>
                  <a:pt x="2483390" y="8965"/>
                </a:cubicBezTo>
                <a:cubicBezTo>
                  <a:pt x="2402800" y="4081"/>
                  <a:pt x="2322025" y="2988"/>
                  <a:pt x="2241343" y="0"/>
                </a:cubicBezTo>
                <a:cubicBezTo>
                  <a:pt x="2079978" y="2988"/>
                  <a:pt x="1918283" y="-1771"/>
                  <a:pt x="1757248" y="8965"/>
                </a:cubicBezTo>
                <a:cubicBezTo>
                  <a:pt x="1726064" y="11044"/>
                  <a:pt x="1702810" y="40667"/>
                  <a:pt x="1676566" y="53789"/>
                </a:cubicBezTo>
                <a:cubicBezTo>
                  <a:pt x="1668114" y="58015"/>
                  <a:pt x="1658124" y="58527"/>
                  <a:pt x="1649672" y="62753"/>
                </a:cubicBezTo>
                <a:cubicBezTo>
                  <a:pt x="1637240" y="68969"/>
                  <a:pt x="1593604" y="96195"/>
                  <a:pt x="1577954" y="107577"/>
                </a:cubicBezTo>
                <a:cubicBezTo>
                  <a:pt x="1553787" y="125153"/>
                  <a:pt x="1527367" y="140236"/>
                  <a:pt x="1506237" y="161365"/>
                </a:cubicBezTo>
                <a:cubicBezTo>
                  <a:pt x="1500260" y="167341"/>
                  <a:pt x="1495340" y="174606"/>
                  <a:pt x="1488307" y="179294"/>
                </a:cubicBezTo>
                <a:cubicBezTo>
                  <a:pt x="1477188" y="186707"/>
                  <a:pt x="1464401" y="191247"/>
                  <a:pt x="1452448" y="197224"/>
                </a:cubicBezTo>
                <a:cubicBezTo>
                  <a:pt x="1430647" y="284437"/>
                  <a:pt x="1462781" y="166911"/>
                  <a:pt x="1407625" y="304800"/>
                </a:cubicBezTo>
                <a:lnTo>
                  <a:pt x="1371766" y="394447"/>
                </a:lnTo>
                <a:cubicBezTo>
                  <a:pt x="1348477" y="510890"/>
                  <a:pt x="1380255" y="366152"/>
                  <a:pt x="1344872" y="484094"/>
                </a:cubicBezTo>
                <a:cubicBezTo>
                  <a:pt x="1340494" y="498689"/>
                  <a:pt x="1339603" y="514136"/>
                  <a:pt x="1335907" y="528918"/>
                </a:cubicBezTo>
                <a:cubicBezTo>
                  <a:pt x="1330631" y="550023"/>
                  <a:pt x="1322870" y="570473"/>
                  <a:pt x="1317978" y="591671"/>
                </a:cubicBezTo>
                <a:cubicBezTo>
                  <a:pt x="1311164" y="621198"/>
                  <a:pt x="1305045" y="679897"/>
                  <a:pt x="1300048" y="708212"/>
                </a:cubicBezTo>
                <a:cubicBezTo>
                  <a:pt x="1294752" y="738222"/>
                  <a:pt x="1288095" y="767977"/>
                  <a:pt x="1282119" y="797859"/>
                </a:cubicBezTo>
                <a:cubicBezTo>
                  <a:pt x="1274841" y="834251"/>
                  <a:pt x="1268315" y="870530"/>
                  <a:pt x="1255225" y="905436"/>
                </a:cubicBezTo>
                <a:cubicBezTo>
                  <a:pt x="1213254" y="1017360"/>
                  <a:pt x="1259654" y="907757"/>
                  <a:pt x="1219366" y="968189"/>
                </a:cubicBezTo>
                <a:cubicBezTo>
                  <a:pt x="1211953" y="979308"/>
                  <a:pt x="1207927" y="992365"/>
                  <a:pt x="1201437" y="1004047"/>
                </a:cubicBezTo>
                <a:cubicBezTo>
                  <a:pt x="1192975" y="1019279"/>
                  <a:pt x="1182887" y="1033574"/>
                  <a:pt x="1174543" y="1048871"/>
                </a:cubicBezTo>
                <a:cubicBezTo>
                  <a:pt x="1164944" y="1066469"/>
                  <a:pt x="1157247" y="1085061"/>
                  <a:pt x="1147648" y="1102659"/>
                </a:cubicBezTo>
                <a:cubicBezTo>
                  <a:pt x="1139304" y="1117956"/>
                  <a:pt x="1129216" y="1132251"/>
                  <a:pt x="1120754" y="1147483"/>
                </a:cubicBezTo>
                <a:cubicBezTo>
                  <a:pt x="1094499" y="1194742"/>
                  <a:pt x="1113065" y="1170799"/>
                  <a:pt x="1084896" y="1210236"/>
                </a:cubicBezTo>
                <a:cubicBezTo>
                  <a:pt x="1013222" y="1310578"/>
                  <a:pt x="1091028" y="1202876"/>
                  <a:pt x="1040072" y="1264024"/>
                </a:cubicBezTo>
                <a:cubicBezTo>
                  <a:pt x="1030507" y="1275502"/>
                  <a:pt x="1025336" y="1291199"/>
                  <a:pt x="1013178" y="1299883"/>
                </a:cubicBezTo>
                <a:cubicBezTo>
                  <a:pt x="1003152" y="1307044"/>
                  <a:pt x="989272" y="1305859"/>
                  <a:pt x="977319" y="1308847"/>
                </a:cubicBezTo>
                <a:cubicBezTo>
                  <a:pt x="960996" y="1319729"/>
                  <a:pt x="919122" y="1348262"/>
                  <a:pt x="905601" y="1353671"/>
                </a:cubicBezTo>
                <a:cubicBezTo>
                  <a:pt x="891454" y="1359330"/>
                  <a:pt x="875560" y="1358941"/>
                  <a:pt x="860778" y="1362636"/>
                </a:cubicBezTo>
                <a:cubicBezTo>
                  <a:pt x="851611" y="1364928"/>
                  <a:pt x="842849" y="1368612"/>
                  <a:pt x="833884" y="1371600"/>
                </a:cubicBezTo>
                <a:cubicBezTo>
                  <a:pt x="774119" y="1368612"/>
                  <a:pt x="714266" y="1367056"/>
                  <a:pt x="654590" y="1362636"/>
                </a:cubicBezTo>
                <a:cubicBezTo>
                  <a:pt x="633518" y="1361075"/>
                  <a:pt x="612967" y="1353671"/>
                  <a:pt x="591837" y="1353671"/>
                </a:cubicBezTo>
                <a:cubicBezTo>
                  <a:pt x="499153" y="1353671"/>
                  <a:pt x="406566" y="1359648"/>
                  <a:pt x="313931" y="1362636"/>
                </a:cubicBezTo>
                <a:cubicBezTo>
                  <a:pt x="266595" y="1378414"/>
                  <a:pt x="294898" y="1366359"/>
                  <a:pt x="233248" y="1407459"/>
                </a:cubicBezTo>
                <a:lnTo>
                  <a:pt x="179460" y="1443318"/>
                </a:lnTo>
                <a:cubicBezTo>
                  <a:pt x="158176" y="1457507"/>
                  <a:pt x="136165" y="1471462"/>
                  <a:pt x="116707" y="1488141"/>
                </a:cubicBezTo>
                <a:cubicBezTo>
                  <a:pt x="92705" y="1508714"/>
                  <a:pt x="81562" y="1524794"/>
                  <a:pt x="62919" y="1550894"/>
                </a:cubicBezTo>
                <a:cubicBezTo>
                  <a:pt x="36979" y="1587210"/>
                  <a:pt x="50826" y="1566201"/>
                  <a:pt x="36025" y="1604683"/>
                </a:cubicBezTo>
                <a:cubicBezTo>
                  <a:pt x="24471" y="1634722"/>
                  <a:pt x="166" y="1694330"/>
                  <a:pt x="166" y="1694330"/>
                </a:cubicBezTo>
                <a:cubicBezTo>
                  <a:pt x="632" y="1706445"/>
                  <a:pt x="-4337" y="1897458"/>
                  <a:pt x="18096" y="1972236"/>
                </a:cubicBezTo>
                <a:cubicBezTo>
                  <a:pt x="26680" y="2000851"/>
                  <a:pt x="40711" y="2026431"/>
                  <a:pt x="53954" y="2052918"/>
                </a:cubicBezTo>
                <a:cubicBezTo>
                  <a:pt x="56942" y="2076824"/>
                  <a:pt x="57502" y="2101161"/>
                  <a:pt x="62919" y="2124636"/>
                </a:cubicBezTo>
                <a:cubicBezTo>
                  <a:pt x="66537" y="2140316"/>
                  <a:pt x="75198" y="2154392"/>
                  <a:pt x="80848" y="2169459"/>
                </a:cubicBezTo>
                <a:cubicBezTo>
                  <a:pt x="84166" y="2178307"/>
                  <a:pt x="87217" y="2187267"/>
                  <a:pt x="89813" y="2196353"/>
                </a:cubicBezTo>
                <a:cubicBezTo>
                  <a:pt x="94688" y="2213415"/>
                  <a:pt x="108187" y="2277480"/>
                  <a:pt x="116707" y="2286000"/>
                </a:cubicBezTo>
                <a:cubicBezTo>
                  <a:pt x="160004" y="2329297"/>
                  <a:pt x="104981" y="2276618"/>
                  <a:pt x="161531" y="2321859"/>
                </a:cubicBezTo>
                <a:cubicBezTo>
                  <a:pt x="168131" y="2327139"/>
                  <a:pt x="172212" y="2335440"/>
                  <a:pt x="179460" y="2339789"/>
                </a:cubicBezTo>
                <a:cubicBezTo>
                  <a:pt x="197550" y="2350643"/>
                  <a:pt x="206059" y="2348753"/>
                  <a:pt x="224284" y="2348753"/>
                </a:cubicBez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자유형 2"/>
          <p:cNvSpPr/>
          <p:nvPr/>
        </p:nvSpPr>
        <p:spPr>
          <a:xfrm>
            <a:off x="2521214" y="1943679"/>
            <a:ext cx="4225258" cy="1231951"/>
          </a:xfrm>
          <a:custGeom>
            <a:avLst/>
            <a:gdLst>
              <a:gd name="connsiteX0" fmla="*/ 2268672 w 4225258"/>
              <a:gd name="connsiteY0" fmla="*/ 286870 h 1231951"/>
              <a:gd name="connsiteX1" fmla="*/ 1954907 w 4225258"/>
              <a:gd name="connsiteY1" fmla="*/ 188259 h 1231951"/>
              <a:gd name="connsiteX2" fmla="*/ 1883190 w 4225258"/>
              <a:gd name="connsiteY2" fmla="*/ 170329 h 1231951"/>
              <a:gd name="connsiteX3" fmla="*/ 1829402 w 4225258"/>
              <a:gd name="connsiteY3" fmla="*/ 143435 h 1231951"/>
              <a:gd name="connsiteX4" fmla="*/ 1766649 w 4225258"/>
              <a:gd name="connsiteY4" fmla="*/ 134470 h 1231951"/>
              <a:gd name="connsiteX5" fmla="*/ 1703896 w 4225258"/>
              <a:gd name="connsiteY5" fmla="*/ 116541 h 1231951"/>
              <a:gd name="connsiteX6" fmla="*/ 1650107 w 4225258"/>
              <a:gd name="connsiteY6" fmla="*/ 107576 h 1231951"/>
              <a:gd name="connsiteX7" fmla="*/ 1506672 w 4225258"/>
              <a:gd name="connsiteY7" fmla="*/ 71717 h 1231951"/>
              <a:gd name="connsiteX8" fmla="*/ 1291519 w 4225258"/>
              <a:gd name="connsiteY8" fmla="*/ 53788 h 1231951"/>
              <a:gd name="connsiteX9" fmla="*/ 1094296 w 4225258"/>
              <a:gd name="connsiteY9" fmla="*/ 35859 h 1231951"/>
              <a:gd name="connsiteX10" fmla="*/ 941896 w 4225258"/>
              <a:gd name="connsiteY10" fmla="*/ 17929 h 1231951"/>
              <a:gd name="connsiteX11" fmla="*/ 879143 w 4225258"/>
              <a:gd name="connsiteY11" fmla="*/ 8965 h 1231951"/>
              <a:gd name="connsiteX12" fmla="*/ 780531 w 4225258"/>
              <a:gd name="connsiteY12" fmla="*/ 0 h 1231951"/>
              <a:gd name="connsiteX13" fmla="*/ 448837 w 4225258"/>
              <a:gd name="connsiteY13" fmla="*/ 17929 h 1231951"/>
              <a:gd name="connsiteX14" fmla="*/ 377119 w 4225258"/>
              <a:gd name="connsiteY14" fmla="*/ 26894 h 1231951"/>
              <a:gd name="connsiteX15" fmla="*/ 206790 w 4225258"/>
              <a:gd name="connsiteY15" fmla="*/ 35859 h 1231951"/>
              <a:gd name="connsiteX16" fmla="*/ 170931 w 4225258"/>
              <a:gd name="connsiteY16" fmla="*/ 44823 h 1231951"/>
              <a:gd name="connsiteX17" fmla="*/ 108178 w 4225258"/>
              <a:gd name="connsiteY17" fmla="*/ 107576 h 1231951"/>
              <a:gd name="connsiteX18" fmla="*/ 72319 w 4225258"/>
              <a:gd name="connsiteY18" fmla="*/ 188259 h 1231951"/>
              <a:gd name="connsiteX19" fmla="*/ 27496 w 4225258"/>
              <a:gd name="connsiteY19" fmla="*/ 268941 h 1231951"/>
              <a:gd name="connsiteX20" fmla="*/ 18531 w 4225258"/>
              <a:gd name="connsiteY20" fmla="*/ 295835 h 1231951"/>
              <a:gd name="connsiteX21" fmla="*/ 18531 w 4225258"/>
              <a:gd name="connsiteY21" fmla="*/ 600635 h 1231951"/>
              <a:gd name="connsiteX22" fmla="*/ 54390 w 4225258"/>
              <a:gd name="connsiteY22" fmla="*/ 636494 h 1231951"/>
              <a:gd name="connsiteX23" fmla="*/ 72319 w 4225258"/>
              <a:gd name="connsiteY23" fmla="*/ 663388 h 1231951"/>
              <a:gd name="connsiteX24" fmla="*/ 90249 w 4225258"/>
              <a:gd name="connsiteY24" fmla="*/ 681317 h 1231951"/>
              <a:gd name="connsiteX25" fmla="*/ 117143 w 4225258"/>
              <a:gd name="connsiteY25" fmla="*/ 717176 h 1231951"/>
              <a:gd name="connsiteX26" fmla="*/ 188860 w 4225258"/>
              <a:gd name="connsiteY26" fmla="*/ 779929 h 1231951"/>
              <a:gd name="connsiteX27" fmla="*/ 206790 w 4225258"/>
              <a:gd name="connsiteY27" fmla="*/ 797859 h 1231951"/>
              <a:gd name="connsiteX28" fmla="*/ 287472 w 4225258"/>
              <a:gd name="connsiteY28" fmla="*/ 851647 h 1231951"/>
              <a:gd name="connsiteX29" fmla="*/ 323331 w 4225258"/>
              <a:gd name="connsiteY29" fmla="*/ 887506 h 1231951"/>
              <a:gd name="connsiteX30" fmla="*/ 377119 w 4225258"/>
              <a:gd name="connsiteY30" fmla="*/ 923365 h 1231951"/>
              <a:gd name="connsiteX31" fmla="*/ 395049 w 4225258"/>
              <a:gd name="connsiteY31" fmla="*/ 941294 h 1231951"/>
              <a:gd name="connsiteX32" fmla="*/ 421943 w 4225258"/>
              <a:gd name="connsiteY32" fmla="*/ 959223 h 1231951"/>
              <a:gd name="connsiteX33" fmla="*/ 439872 w 4225258"/>
              <a:gd name="connsiteY33" fmla="*/ 977153 h 1231951"/>
              <a:gd name="connsiteX34" fmla="*/ 502625 w 4225258"/>
              <a:gd name="connsiteY34" fmla="*/ 1021976 h 1231951"/>
              <a:gd name="connsiteX35" fmla="*/ 574343 w 4225258"/>
              <a:gd name="connsiteY35" fmla="*/ 1057835 h 1231951"/>
              <a:gd name="connsiteX36" fmla="*/ 655025 w 4225258"/>
              <a:gd name="connsiteY36" fmla="*/ 1102659 h 1231951"/>
              <a:gd name="connsiteX37" fmla="*/ 699849 w 4225258"/>
              <a:gd name="connsiteY37" fmla="*/ 1120588 h 1231951"/>
              <a:gd name="connsiteX38" fmla="*/ 744672 w 4225258"/>
              <a:gd name="connsiteY38" fmla="*/ 1147482 h 1231951"/>
              <a:gd name="connsiteX39" fmla="*/ 825355 w 4225258"/>
              <a:gd name="connsiteY39" fmla="*/ 1165412 h 1231951"/>
              <a:gd name="connsiteX40" fmla="*/ 923966 w 4225258"/>
              <a:gd name="connsiteY40" fmla="*/ 1192306 h 1231951"/>
              <a:gd name="connsiteX41" fmla="*/ 1004649 w 4225258"/>
              <a:gd name="connsiteY41" fmla="*/ 1201270 h 1231951"/>
              <a:gd name="connsiteX42" fmla="*/ 1246696 w 4225258"/>
              <a:gd name="connsiteY42" fmla="*/ 1192306 h 1231951"/>
              <a:gd name="connsiteX43" fmla="*/ 1318413 w 4225258"/>
              <a:gd name="connsiteY43" fmla="*/ 1156447 h 1231951"/>
              <a:gd name="connsiteX44" fmla="*/ 1354272 w 4225258"/>
              <a:gd name="connsiteY44" fmla="*/ 1147482 h 1231951"/>
              <a:gd name="connsiteX45" fmla="*/ 1452884 w 4225258"/>
              <a:gd name="connsiteY45" fmla="*/ 1102659 h 1231951"/>
              <a:gd name="connsiteX46" fmla="*/ 1488743 w 4225258"/>
              <a:gd name="connsiteY46" fmla="*/ 1075765 h 1231951"/>
              <a:gd name="connsiteX47" fmla="*/ 1524602 w 4225258"/>
              <a:gd name="connsiteY47" fmla="*/ 1066800 h 1231951"/>
              <a:gd name="connsiteX48" fmla="*/ 1569425 w 4225258"/>
              <a:gd name="connsiteY48" fmla="*/ 1048870 h 1231951"/>
              <a:gd name="connsiteX49" fmla="*/ 1596319 w 4225258"/>
              <a:gd name="connsiteY49" fmla="*/ 1039906 h 1231951"/>
              <a:gd name="connsiteX50" fmla="*/ 1641143 w 4225258"/>
              <a:gd name="connsiteY50" fmla="*/ 1021976 h 1231951"/>
              <a:gd name="connsiteX51" fmla="*/ 1739755 w 4225258"/>
              <a:gd name="connsiteY51" fmla="*/ 1013012 h 1231951"/>
              <a:gd name="connsiteX52" fmla="*/ 2035590 w 4225258"/>
              <a:gd name="connsiteY52" fmla="*/ 1021976 h 1231951"/>
              <a:gd name="connsiteX53" fmla="*/ 2089378 w 4225258"/>
              <a:gd name="connsiteY53" fmla="*/ 1030941 h 1231951"/>
              <a:gd name="connsiteX54" fmla="*/ 2179025 w 4225258"/>
              <a:gd name="connsiteY54" fmla="*/ 1039906 h 1231951"/>
              <a:gd name="connsiteX55" fmla="*/ 2376249 w 4225258"/>
              <a:gd name="connsiteY55" fmla="*/ 1048870 h 1231951"/>
              <a:gd name="connsiteX56" fmla="*/ 2510719 w 4225258"/>
              <a:gd name="connsiteY56" fmla="*/ 1084729 h 1231951"/>
              <a:gd name="connsiteX57" fmla="*/ 2546578 w 4225258"/>
              <a:gd name="connsiteY57" fmla="*/ 1093694 h 1231951"/>
              <a:gd name="connsiteX58" fmla="*/ 2645190 w 4225258"/>
              <a:gd name="connsiteY58" fmla="*/ 1120588 h 1231951"/>
              <a:gd name="connsiteX59" fmla="*/ 2672084 w 4225258"/>
              <a:gd name="connsiteY59" fmla="*/ 1129553 h 1231951"/>
              <a:gd name="connsiteX60" fmla="*/ 2725872 w 4225258"/>
              <a:gd name="connsiteY60" fmla="*/ 1138517 h 1231951"/>
              <a:gd name="connsiteX61" fmla="*/ 2788625 w 4225258"/>
              <a:gd name="connsiteY61" fmla="*/ 1156447 h 1231951"/>
              <a:gd name="connsiteX62" fmla="*/ 2851378 w 4225258"/>
              <a:gd name="connsiteY62" fmla="*/ 1174376 h 1231951"/>
              <a:gd name="connsiteX63" fmla="*/ 2887237 w 4225258"/>
              <a:gd name="connsiteY63" fmla="*/ 1183341 h 1231951"/>
              <a:gd name="connsiteX64" fmla="*/ 3057566 w 4225258"/>
              <a:gd name="connsiteY64" fmla="*/ 1192306 h 1231951"/>
              <a:gd name="connsiteX65" fmla="*/ 3209966 w 4225258"/>
              <a:gd name="connsiteY65" fmla="*/ 1210235 h 1231951"/>
              <a:gd name="connsiteX66" fmla="*/ 3344437 w 4225258"/>
              <a:gd name="connsiteY66" fmla="*/ 1219200 h 1231951"/>
              <a:gd name="connsiteX67" fmla="*/ 3559590 w 4225258"/>
              <a:gd name="connsiteY67" fmla="*/ 1219200 h 1231951"/>
              <a:gd name="connsiteX68" fmla="*/ 3720955 w 4225258"/>
              <a:gd name="connsiteY68" fmla="*/ 1192306 h 1231951"/>
              <a:gd name="connsiteX69" fmla="*/ 3792672 w 4225258"/>
              <a:gd name="connsiteY69" fmla="*/ 1183341 h 1231951"/>
              <a:gd name="connsiteX70" fmla="*/ 3828531 w 4225258"/>
              <a:gd name="connsiteY70" fmla="*/ 1174376 h 1231951"/>
              <a:gd name="connsiteX71" fmla="*/ 3873355 w 4225258"/>
              <a:gd name="connsiteY71" fmla="*/ 1165412 h 1231951"/>
              <a:gd name="connsiteX72" fmla="*/ 3989896 w 4225258"/>
              <a:gd name="connsiteY72" fmla="*/ 1129553 h 1231951"/>
              <a:gd name="connsiteX73" fmla="*/ 4043684 w 4225258"/>
              <a:gd name="connsiteY73" fmla="*/ 1093694 h 1231951"/>
              <a:gd name="connsiteX74" fmla="*/ 4097472 w 4225258"/>
              <a:gd name="connsiteY74" fmla="*/ 1048870 h 1231951"/>
              <a:gd name="connsiteX75" fmla="*/ 4115402 w 4225258"/>
              <a:gd name="connsiteY75" fmla="*/ 1013012 h 1231951"/>
              <a:gd name="connsiteX76" fmla="*/ 4133331 w 4225258"/>
              <a:gd name="connsiteY76" fmla="*/ 959223 h 1231951"/>
              <a:gd name="connsiteX77" fmla="*/ 4160225 w 4225258"/>
              <a:gd name="connsiteY77" fmla="*/ 923365 h 1231951"/>
              <a:gd name="connsiteX78" fmla="*/ 4178155 w 4225258"/>
              <a:gd name="connsiteY78" fmla="*/ 878541 h 1231951"/>
              <a:gd name="connsiteX79" fmla="*/ 4214013 w 4225258"/>
              <a:gd name="connsiteY79" fmla="*/ 806823 h 1231951"/>
              <a:gd name="connsiteX80" fmla="*/ 4205049 w 4225258"/>
              <a:gd name="connsiteY80" fmla="*/ 609600 h 1231951"/>
              <a:gd name="connsiteX81" fmla="*/ 4178155 w 4225258"/>
              <a:gd name="connsiteY81" fmla="*/ 546847 h 1231951"/>
              <a:gd name="connsiteX82" fmla="*/ 4160225 w 4225258"/>
              <a:gd name="connsiteY82" fmla="*/ 528917 h 1231951"/>
              <a:gd name="connsiteX83" fmla="*/ 4133331 w 4225258"/>
              <a:gd name="connsiteY83" fmla="*/ 475129 h 1231951"/>
              <a:gd name="connsiteX84" fmla="*/ 4061613 w 4225258"/>
              <a:gd name="connsiteY84" fmla="*/ 457200 h 1231951"/>
              <a:gd name="connsiteX85" fmla="*/ 3980931 w 4225258"/>
              <a:gd name="connsiteY85" fmla="*/ 412376 h 1231951"/>
              <a:gd name="connsiteX86" fmla="*/ 3936107 w 4225258"/>
              <a:gd name="connsiteY86" fmla="*/ 376517 h 1231951"/>
              <a:gd name="connsiteX87" fmla="*/ 3882319 w 4225258"/>
              <a:gd name="connsiteY87" fmla="*/ 358588 h 1231951"/>
              <a:gd name="connsiteX88" fmla="*/ 3855425 w 4225258"/>
              <a:gd name="connsiteY88" fmla="*/ 340659 h 1231951"/>
              <a:gd name="connsiteX89" fmla="*/ 3819566 w 4225258"/>
              <a:gd name="connsiteY89" fmla="*/ 331694 h 1231951"/>
              <a:gd name="connsiteX90" fmla="*/ 3792672 w 4225258"/>
              <a:gd name="connsiteY90" fmla="*/ 322729 h 1231951"/>
              <a:gd name="connsiteX91" fmla="*/ 3756813 w 4225258"/>
              <a:gd name="connsiteY91" fmla="*/ 295835 h 1231951"/>
              <a:gd name="connsiteX92" fmla="*/ 3711990 w 4225258"/>
              <a:gd name="connsiteY92" fmla="*/ 286870 h 1231951"/>
              <a:gd name="connsiteX93" fmla="*/ 3685096 w 4225258"/>
              <a:gd name="connsiteY93" fmla="*/ 277906 h 1231951"/>
              <a:gd name="connsiteX94" fmla="*/ 3640272 w 4225258"/>
              <a:gd name="connsiteY94" fmla="*/ 259976 h 1231951"/>
              <a:gd name="connsiteX95" fmla="*/ 3595449 w 4225258"/>
              <a:gd name="connsiteY95" fmla="*/ 233082 h 1231951"/>
              <a:gd name="connsiteX96" fmla="*/ 3550625 w 4225258"/>
              <a:gd name="connsiteY96" fmla="*/ 224117 h 1231951"/>
              <a:gd name="connsiteX97" fmla="*/ 3487872 w 4225258"/>
              <a:gd name="connsiteY97" fmla="*/ 197223 h 1231951"/>
              <a:gd name="connsiteX98" fmla="*/ 3452013 w 4225258"/>
              <a:gd name="connsiteY98" fmla="*/ 179294 h 1231951"/>
              <a:gd name="connsiteX99" fmla="*/ 3416155 w 4225258"/>
              <a:gd name="connsiteY99" fmla="*/ 170329 h 1231951"/>
              <a:gd name="connsiteX100" fmla="*/ 3308578 w 4225258"/>
              <a:gd name="connsiteY100" fmla="*/ 134470 h 1231951"/>
              <a:gd name="connsiteX101" fmla="*/ 3129284 w 4225258"/>
              <a:gd name="connsiteY101" fmla="*/ 125506 h 1231951"/>
              <a:gd name="connsiteX102" fmla="*/ 2815519 w 4225258"/>
              <a:gd name="connsiteY102" fmla="*/ 152400 h 1231951"/>
              <a:gd name="connsiteX103" fmla="*/ 2761731 w 4225258"/>
              <a:gd name="connsiteY103" fmla="*/ 161365 h 1231951"/>
              <a:gd name="connsiteX104" fmla="*/ 2716907 w 4225258"/>
              <a:gd name="connsiteY104" fmla="*/ 179294 h 1231951"/>
              <a:gd name="connsiteX105" fmla="*/ 2690013 w 4225258"/>
              <a:gd name="connsiteY105" fmla="*/ 197223 h 1231951"/>
              <a:gd name="connsiteX106" fmla="*/ 2618296 w 4225258"/>
              <a:gd name="connsiteY106" fmla="*/ 215153 h 1231951"/>
              <a:gd name="connsiteX107" fmla="*/ 2573472 w 4225258"/>
              <a:gd name="connsiteY107" fmla="*/ 224117 h 1231951"/>
              <a:gd name="connsiteX108" fmla="*/ 2537613 w 4225258"/>
              <a:gd name="connsiteY108" fmla="*/ 233082 h 1231951"/>
              <a:gd name="connsiteX109" fmla="*/ 2492790 w 4225258"/>
              <a:gd name="connsiteY109" fmla="*/ 242047 h 1231951"/>
              <a:gd name="connsiteX110" fmla="*/ 2430037 w 4225258"/>
              <a:gd name="connsiteY110" fmla="*/ 259976 h 1231951"/>
              <a:gd name="connsiteX111" fmla="*/ 2385213 w 4225258"/>
              <a:gd name="connsiteY111" fmla="*/ 277906 h 1231951"/>
              <a:gd name="connsiteX112" fmla="*/ 2268672 w 4225258"/>
              <a:gd name="connsiteY112" fmla="*/ 286870 h 1231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4225258" h="1231951">
                <a:moveTo>
                  <a:pt x="2268672" y="286870"/>
                </a:moveTo>
                <a:cubicBezTo>
                  <a:pt x="2196954" y="271929"/>
                  <a:pt x="2268104" y="289837"/>
                  <a:pt x="1954907" y="188259"/>
                </a:cubicBezTo>
                <a:cubicBezTo>
                  <a:pt x="1931467" y="180657"/>
                  <a:pt x="1906396" y="178617"/>
                  <a:pt x="1883190" y="170329"/>
                </a:cubicBezTo>
                <a:cubicBezTo>
                  <a:pt x="1864312" y="163587"/>
                  <a:pt x="1848561" y="149330"/>
                  <a:pt x="1829402" y="143435"/>
                </a:cubicBezTo>
                <a:cubicBezTo>
                  <a:pt x="1809206" y="137221"/>
                  <a:pt x="1787310" y="138897"/>
                  <a:pt x="1766649" y="134470"/>
                </a:cubicBezTo>
                <a:cubicBezTo>
                  <a:pt x="1745377" y="129912"/>
                  <a:pt x="1725094" y="121433"/>
                  <a:pt x="1703896" y="116541"/>
                </a:cubicBezTo>
                <a:cubicBezTo>
                  <a:pt x="1686184" y="112454"/>
                  <a:pt x="1667741" y="111985"/>
                  <a:pt x="1650107" y="107576"/>
                </a:cubicBezTo>
                <a:cubicBezTo>
                  <a:pt x="1511554" y="72938"/>
                  <a:pt x="1704915" y="104758"/>
                  <a:pt x="1506672" y="71717"/>
                </a:cubicBezTo>
                <a:cubicBezTo>
                  <a:pt x="1435131" y="59794"/>
                  <a:pt x="1364127" y="58326"/>
                  <a:pt x="1291519" y="53788"/>
                </a:cubicBezTo>
                <a:cubicBezTo>
                  <a:pt x="1143124" y="35238"/>
                  <a:pt x="1304869" y="54169"/>
                  <a:pt x="1094296" y="35859"/>
                </a:cubicBezTo>
                <a:cubicBezTo>
                  <a:pt x="1064049" y="33229"/>
                  <a:pt x="974242" y="22242"/>
                  <a:pt x="941896" y="17929"/>
                </a:cubicBezTo>
                <a:cubicBezTo>
                  <a:pt x="920951" y="15136"/>
                  <a:pt x="900144" y="11298"/>
                  <a:pt x="879143" y="8965"/>
                </a:cubicBezTo>
                <a:cubicBezTo>
                  <a:pt x="846339" y="5320"/>
                  <a:pt x="813402" y="2988"/>
                  <a:pt x="780531" y="0"/>
                </a:cubicBezTo>
                <a:lnTo>
                  <a:pt x="448837" y="17929"/>
                </a:lnTo>
                <a:cubicBezTo>
                  <a:pt x="424798" y="19532"/>
                  <a:pt x="401145" y="25114"/>
                  <a:pt x="377119" y="26894"/>
                </a:cubicBezTo>
                <a:cubicBezTo>
                  <a:pt x="320419" y="31094"/>
                  <a:pt x="263566" y="32871"/>
                  <a:pt x="206790" y="35859"/>
                </a:cubicBezTo>
                <a:cubicBezTo>
                  <a:pt x="194837" y="38847"/>
                  <a:pt x="181951" y="39313"/>
                  <a:pt x="170931" y="44823"/>
                </a:cubicBezTo>
                <a:cubicBezTo>
                  <a:pt x="137463" y="61557"/>
                  <a:pt x="129693" y="78889"/>
                  <a:pt x="108178" y="107576"/>
                </a:cubicBezTo>
                <a:cubicBezTo>
                  <a:pt x="90923" y="193849"/>
                  <a:pt x="113611" y="113933"/>
                  <a:pt x="72319" y="188259"/>
                </a:cubicBezTo>
                <a:cubicBezTo>
                  <a:pt x="13623" y="293912"/>
                  <a:pt x="96744" y="176609"/>
                  <a:pt x="27496" y="268941"/>
                </a:cubicBezTo>
                <a:cubicBezTo>
                  <a:pt x="24508" y="277906"/>
                  <a:pt x="21127" y="286749"/>
                  <a:pt x="18531" y="295835"/>
                </a:cubicBezTo>
                <a:cubicBezTo>
                  <a:pt x="-10780" y="398420"/>
                  <a:pt x="-1105" y="467113"/>
                  <a:pt x="18531" y="600635"/>
                </a:cubicBezTo>
                <a:cubicBezTo>
                  <a:pt x="20990" y="617359"/>
                  <a:pt x="45013" y="622429"/>
                  <a:pt x="54390" y="636494"/>
                </a:cubicBezTo>
                <a:cubicBezTo>
                  <a:pt x="60366" y="645459"/>
                  <a:pt x="65588" y="654975"/>
                  <a:pt x="72319" y="663388"/>
                </a:cubicBezTo>
                <a:cubicBezTo>
                  <a:pt x="77599" y="669988"/>
                  <a:pt x="84838" y="674824"/>
                  <a:pt x="90249" y="681317"/>
                </a:cubicBezTo>
                <a:cubicBezTo>
                  <a:pt x="99814" y="692795"/>
                  <a:pt x="107304" y="705932"/>
                  <a:pt x="117143" y="717176"/>
                </a:cubicBezTo>
                <a:cubicBezTo>
                  <a:pt x="157181" y="762934"/>
                  <a:pt x="145123" y="743481"/>
                  <a:pt x="188860" y="779929"/>
                </a:cubicBezTo>
                <a:cubicBezTo>
                  <a:pt x="195353" y="785340"/>
                  <a:pt x="200297" y="792448"/>
                  <a:pt x="206790" y="797859"/>
                </a:cubicBezTo>
                <a:cubicBezTo>
                  <a:pt x="340049" y="908908"/>
                  <a:pt x="132507" y="731118"/>
                  <a:pt x="287472" y="851647"/>
                </a:cubicBezTo>
                <a:cubicBezTo>
                  <a:pt x="300815" y="862025"/>
                  <a:pt x="310131" y="876946"/>
                  <a:pt x="323331" y="887506"/>
                </a:cubicBezTo>
                <a:cubicBezTo>
                  <a:pt x="340157" y="900967"/>
                  <a:pt x="359880" y="910436"/>
                  <a:pt x="377119" y="923365"/>
                </a:cubicBezTo>
                <a:cubicBezTo>
                  <a:pt x="383881" y="928436"/>
                  <a:pt x="388449" y="936014"/>
                  <a:pt x="395049" y="941294"/>
                </a:cubicBezTo>
                <a:cubicBezTo>
                  <a:pt x="403462" y="948024"/>
                  <a:pt x="413530" y="952492"/>
                  <a:pt x="421943" y="959223"/>
                </a:cubicBezTo>
                <a:cubicBezTo>
                  <a:pt x="428543" y="964503"/>
                  <a:pt x="433379" y="971742"/>
                  <a:pt x="439872" y="977153"/>
                </a:cubicBezTo>
                <a:cubicBezTo>
                  <a:pt x="448513" y="984354"/>
                  <a:pt x="489141" y="1014621"/>
                  <a:pt x="502625" y="1021976"/>
                </a:cubicBezTo>
                <a:cubicBezTo>
                  <a:pt x="526089" y="1034775"/>
                  <a:pt x="552104" y="1043009"/>
                  <a:pt x="574343" y="1057835"/>
                </a:cubicBezTo>
                <a:cubicBezTo>
                  <a:pt x="610611" y="1082014"/>
                  <a:pt x="605191" y="1080008"/>
                  <a:pt x="655025" y="1102659"/>
                </a:cubicBezTo>
                <a:cubicBezTo>
                  <a:pt x="669675" y="1109318"/>
                  <a:pt x="685456" y="1113391"/>
                  <a:pt x="699849" y="1120588"/>
                </a:cubicBezTo>
                <a:cubicBezTo>
                  <a:pt x="715434" y="1128380"/>
                  <a:pt x="729087" y="1139690"/>
                  <a:pt x="744672" y="1147482"/>
                </a:cubicBezTo>
                <a:cubicBezTo>
                  <a:pt x="768890" y="1159591"/>
                  <a:pt x="800563" y="1159903"/>
                  <a:pt x="825355" y="1165412"/>
                </a:cubicBezTo>
                <a:cubicBezTo>
                  <a:pt x="887111" y="1179135"/>
                  <a:pt x="813132" y="1179992"/>
                  <a:pt x="923966" y="1192306"/>
                </a:cubicBezTo>
                <a:lnTo>
                  <a:pt x="1004649" y="1201270"/>
                </a:lnTo>
                <a:cubicBezTo>
                  <a:pt x="1085331" y="1198282"/>
                  <a:pt x="1166311" y="1199842"/>
                  <a:pt x="1246696" y="1192306"/>
                </a:cubicBezTo>
                <a:cubicBezTo>
                  <a:pt x="1294155" y="1187857"/>
                  <a:pt x="1283062" y="1171597"/>
                  <a:pt x="1318413" y="1156447"/>
                </a:cubicBezTo>
                <a:cubicBezTo>
                  <a:pt x="1329738" y="1151594"/>
                  <a:pt x="1342899" y="1152221"/>
                  <a:pt x="1354272" y="1147482"/>
                </a:cubicBezTo>
                <a:cubicBezTo>
                  <a:pt x="1514584" y="1080685"/>
                  <a:pt x="1372300" y="1129518"/>
                  <a:pt x="1452884" y="1102659"/>
                </a:cubicBezTo>
                <a:cubicBezTo>
                  <a:pt x="1464837" y="1093694"/>
                  <a:pt x="1475379" y="1082447"/>
                  <a:pt x="1488743" y="1075765"/>
                </a:cubicBezTo>
                <a:cubicBezTo>
                  <a:pt x="1499763" y="1070255"/>
                  <a:pt x="1512913" y="1070696"/>
                  <a:pt x="1524602" y="1066800"/>
                </a:cubicBezTo>
                <a:cubicBezTo>
                  <a:pt x="1539868" y="1061711"/>
                  <a:pt x="1554358" y="1054520"/>
                  <a:pt x="1569425" y="1048870"/>
                </a:cubicBezTo>
                <a:cubicBezTo>
                  <a:pt x="1578273" y="1045552"/>
                  <a:pt x="1587471" y="1043224"/>
                  <a:pt x="1596319" y="1039906"/>
                </a:cubicBezTo>
                <a:cubicBezTo>
                  <a:pt x="1611387" y="1034256"/>
                  <a:pt x="1625326" y="1024942"/>
                  <a:pt x="1641143" y="1021976"/>
                </a:cubicBezTo>
                <a:cubicBezTo>
                  <a:pt x="1673584" y="1015893"/>
                  <a:pt x="1706884" y="1016000"/>
                  <a:pt x="1739755" y="1013012"/>
                </a:cubicBezTo>
                <a:cubicBezTo>
                  <a:pt x="1838367" y="1016000"/>
                  <a:pt x="1937063" y="1016923"/>
                  <a:pt x="2035590" y="1021976"/>
                </a:cubicBezTo>
                <a:cubicBezTo>
                  <a:pt x="2053743" y="1022907"/>
                  <a:pt x="2071342" y="1028686"/>
                  <a:pt x="2089378" y="1030941"/>
                </a:cubicBezTo>
                <a:cubicBezTo>
                  <a:pt x="2119177" y="1034666"/>
                  <a:pt x="2149052" y="1038033"/>
                  <a:pt x="2179025" y="1039906"/>
                </a:cubicBezTo>
                <a:cubicBezTo>
                  <a:pt x="2244706" y="1044011"/>
                  <a:pt x="2310508" y="1045882"/>
                  <a:pt x="2376249" y="1048870"/>
                </a:cubicBezTo>
                <a:cubicBezTo>
                  <a:pt x="2438209" y="1069524"/>
                  <a:pt x="2393973" y="1055542"/>
                  <a:pt x="2510719" y="1084729"/>
                </a:cubicBezTo>
                <a:cubicBezTo>
                  <a:pt x="2522672" y="1087717"/>
                  <a:pt x="2535138" y="1089118"/>
                  <a:pt x="2546578" y="1093694"/>
                </a:cubicBezTo>
                <a:cubicBezTo>
                  <a:pt x="2627554" y="1126084"/>
                  <a:pt x="2553756" y="1100269"/>
                  <a:pt x="2645190" y="1120588"/>
                </a:cubicBezTo>
                <a:cubicBezTo>
                  <a:pt x="2654415" y="1122638"/>
                  <a:pt x="2662859" y="1127503"/>
                  <a:pt x="2672084" y="1129553"/>
                </a:cubicBezTo>
                <a:cubicBezTo>
                  <a:pt x="2689828" y="1133496"/>
                  <a:pt x="2707943" y="1135529"/>
                  <a:pt x="2725872" y="1138517"/>
                </a:cubicBezTo>
                <a:cubicBezTo>
                  <a:pt x="2777397" y="1155692"/>
                  <a:pt x="2726724" y="1139565"/>
                  <a:pt x="2788625" y="1156447"/>
                </a:cubicBezTo>
                <a:cubicBezTo>
                  <a:pt x="2809613" y="1162171"/>
                  <a:pt x="2830390" y="1168652"/>
                  <a:pt x="2851378" y="1174376"/>
                </a:cubicBezTo>
                <a:cubicBezTo>
                  <a:pt x="2863265" y="1177618"/>
                  <a:pt x="2874962" y="1182274"/>
                  <a:pt x="2887237" y="1183341"/>
                </a:cubicBezTo>
                <a:cubicBezTo>
                  <a:pt x="2943878" y="1188266"/>
                  <a:pt x="3000790" y="1189318"/>
                  <a:pt x="3057566" y="1192306"/>
                </a:cubicBezTo>
                <a:cubicBezTo>
                  <a:pt x="3129970" y="1210405"/>
                  <a:pt x="3085105" y="1201316"/>
                  <a:pt x="3209966" y="1210235"/>
                </a:cubicBezTo>
                <a:lnTo>
                  <a:pt x="3344437" y="1219200"/>
                </a:lnTo>
                <a:cubicBezTo>
                  <a:pt x="3437615" y="1237836"/>
                  <a:pt x="3401642" y="1234486"/>
                  <a:pt x="3559590" y="1219200"/>
                </a:cubicBezTo>
                <a:cubicBezTo>
                  <a:pt x="3638848" y="1211530"/>
                  <a:pt x="3654431" y="1200622"/>
                  <a:pt x="3720955" y="1192306"/>
                </a:cubicBezTo>
                <a:cubicBezTo>
                  <a:pt x="3744861" y="1189318"/>
                  <a:pt x="3768908" y="1187302"/>
                  <a:pt x="3792672" y="1183341"/>
                </a:cubicBezTo>
                <a:cubicBezTo>
                  <a:pt x="3804825" y="1181315"/>
                  <a:pt x="3816503" y="1177049"/>
                  <a:pt x="3828531" y="1174376"/>
                </a:cubicBezTo>
                <a:cubicBezTo>
                  <a:pt x="3843405" y="1171071"/>
                  <a:pt x="3858508" y="1168838"/>
                  <a:pt x="3873355" y="1165412"/>
                </a:cubicBezTo>
                <a:cubicBezTo>
                  <a:pt x="3907421" y="1157551"/>
                  <a:pt x="3956976" y="1147509"/>
                  <a:pt x="3989896" y="1129553"/>
                </a:cubicBezTo>
                <a:cubicBezTo>
                  <a:pt x="4008813" y="1119235"/>
                  <a:pt x="4025755" y="1105647"/>
                  <a:pt x="4043684" y="1093694"/>
                </a:cubicBezTo>
                <a:cubicBezTo>
                  <a:pt x="4065132" y="1079396"/>
                  <a:pt x="4081782" y="1070836"/>
                  <a:pt x="4097472" y="1048870"/>
                </a:cubicBezTo>
                <a:cubicBezTo>
                  <a:pt x="4105240" y="1037996"/>
                  <a:pt x="4110439" y="1025420"/>
                  <a:pt x="4115402" y="1013012"/>
                </a:cubicBezTo>
                <a:cubicBezTo>
                  <a:pt x="4122421" y="995464"/>
                  <a:pt x="4121991" y="974342"/>
                  <a:pt x="4133331" y="959223"/>
                </a:cubicBezTo>
                <a:cubicBezTo>
                  <a:pt x="4142296" y="947270"/>
                  <a:pt x="4152969" y="936426"/>
                  <a:pt x="4160225" y="923365"/>
                </a:cubicBezTo>
                <a:cubicBezTo>
                  <a:pt x="4168040" y="909298"/>
                  <a:pt x="4171411" y="893152"/>
                  <a:pt x="4178155" y="878541"/>
                </a:cubicBezTo>
                <a:cubicBezTo>
                  <a:pt x="4189355" y="854273"/>
                  <a:pt x="4214013" y="806823"/>
                  <a:pt x="4214013" y="806823"/>
                </a:cubicBezTo>
                <a:cubicBezTo>
                  <a:pt x="4232087" y="716456"/>
                  <a:pt x="4227856" y="761646"/>
                  <a:pt x="4205049" y="609600"/>
                </a:cubicBezTo>
                <a:cubicBezTo>
                  <a:pt x="4202736" y="594179"/>
                  <a:pt x="4184926" y="557004"/>
                  <a:pt x="4178155" y="546847"/>
                </a:cubicBezTo>
                <a:cubicBezTo>
                  <a:pt x="4173467" y="539814"/>
                  <a:pt x="4166202" y="534894"/>
                  <a:pt x="4160225" y="528917"/>
                </a:cubicBezTo>
                <a:cubicBezTo>
                  <a:pt x="4155982" y="516189"/>
                  <a:pt x="4147233" y="482080"/>
                  <a:pt x="4133331" y="475129"/>
                </a:cubicBezTo>
                <a:cubicBezTo>
                  <a:pt x="4111291" y="464109"/>
                  <a:pt x="4061613" y="457200"/>
                  <a:pt x="4061613" y="457200"/>
                </a:cubicBezTo>
                <a:cubicBezTo>
                  <a:pt x="4031758" y="442272"/>
                  <a:pt x="4009067" y="432071"/>
                  <a:pt x="3980931" y="412376"/>
                </a:cubicBezTo>
                <a:cubicBezTo>
                  <a:pt x="3965256" y="401403"/>
                  <a:pt x="3952905" y="385679"/>
                  <a:pt x="3936107" y="376517"/>
                </a:cubicBezTo>
                <a:cubicBezTo>
                  <a:pt x="3919516" y="367467"/>
                  <a:pt x="3898044" y="369071"/>
                  <a:pt x="3882319" y="358588"/>
                </a:cubicBezTo>
                <a:cubicBezTo>
                  <a:pt x="3873354" y="352612"/>
                  <a:pt x="3865328" y="344903"/>
                  <a:pt x="3855425" y="340659"/>
                </a:cubicBezTo>
                <a:cubicBezTo>
                  <a:pt x="3844100" y="335806"/>
                  <a:pt x="3831413" y="335079"/>
                  <a:pt x="3819566" y="331694"/>
                </a:cubicBezTo>
                <a:cubicBezTo>
                  <a:pt x="3810480" y="329098"/>
                  <a:pt x="3801637" y="325717"/>
                  <a:pt x="3792672" y="322729"/>
                </a:cubicBezTo>
                <a:cubicBezTo>
                  <a:pt x="3780719" y="313764"/>
                  <a:pt x="3770466" y="301903"/>
                  <a:pt x="3756813" y="295835"/>
                </a:cubicBezTo>
                <a:cubicBezTo>
                  <a:pt x="3742889" y="289647"/>
                  <a:pt x="3726772" y="290565"/>
                  <a:pt x="3711990" y="286870"/>
                </a:cubicBezTo>
                <a:cubicBezTo>
                  <a:pt x="3702823" y="284578"/>
                  <a:pt x="3693944" y="281224"/>
                  <a:pt x="3685096" y="277906"/>
                </a:cubicBezTo>
                <a:cubicBezTo>
                  <a:pt x="3670028" y="272256"/>
                  <a:pt x="3654665" y="267173"/>
                  <a:pt x="3640272" y="259976"/>
                </a:cubicBezTo>
                <a:cubicBezTo>
                  <a:pt x="3624687" y="252184"/>
                  <a:pt x="3611627" y="239553"/>
                  <a:pt x="3595449" y="233082"/>
                </a:cubicBezTo>
                <a:cubicBezTo>
                  <a:pt x="3581302" y="227423"/>
                  <a:pt x="3565566" y="227105"/>
                  <a:pt x="3550625" y="224117"/>
                </a:cubicBezTo>
                <a:cubicBezTo>
                  <a:pt x="3431696" y="164654"/>
                  <a:pt x="3580207" y="236795"/>
                  <a:pt x="3487872" y="197223"/>
                </a:cubicBezTo>
                <a:cubicBezTo>
                  <a:pt x="3475589" y="191959"/>
                  <a:pt x="3464526" y="183986"/>
                  <a:pt x="3452013" y="179294"/>
                </a:cubicBezTo>
                <a:cubicBezTo>
                  <a:pt x="3440477" y="174968"/>
                  <a:pt x="3427691" y="174655"/>
                  <a:pt x="3416155" y="170329"/>
                </a:cubicBezTo>
                <a:cubicBezTo>
                  <a:pt x="3364253" y="150865"/>
                  <a:pt x="3382203" y="138151"/>
                  <a:pt x="3308578" y="134470"/>
                </a:cubicBezTo>
                <a:lnTo>
                  <a:pt x="3129284" y="125506"/>
                </a:lnTo>
                <a:cubicBezTo>
                  <a:pt x="3048599" y="131712"/>
                  <a:pt x="2911358" y="139621"/>
                  <a:pt x="2815519" y="152400"/>
                </a:cubicBezTo>
                <a:cubicBezTo>
                  <a:pt x="2797502" y="154802"/>
                  <a:pt x="2779660" y="158377"/>
                  <a:pt x="2761731" y="161365"/>
                </a:cubicBezTo>
                <a:cubicBezTo>
                  <a:pt x="2746790" y="167341"/>
                  <a:pt x="2731300" y="172097"/>
                  <a:pt x="2716907" y="179294"/>
                </a:cubicBezTo>
                <a:cubicBezTo>
                  <a:pt x="2707270" y="184112"/>
                  <a:pt x="2700138" y="193541"/>
                  <a:pt x="2690013" y="197223"/>
                </a:cubicBezTo>
                <a:cubicBezTo>
                  <a:pt x="2666855" y="205644"/>
                  <a:pt x="2642306" y="209612"/>
                  <a:pt x="2618296" y="215153"/>
                </a:cubicBezTo>
                <a:cubicBezTo>
                  <a:pt x="2603449" y="218579"/>
                  <a:pt x="2588346" y="220812"/>
                  <a:pt x="2573472" y="224117"/>
                </a:cubicBezTo>
                <a:cubicBezTo>
                  <a:pt x="2561444" y="226790"/>
                  <a:pt x="2549640" y="230409"/>
                  <a:pt x="2537613" y="233082"/>
                </a:cubicBezTo>
                <a:cubicBezTo>
                  <a:pt x="2522739" y="236387"/>
                  <a:pt x="2507664" y="238742"/>
                  <a:pt x="2492790" y="242047"/>
                </a:cubicBezTo>
                <a:cubicBezTo>
                  <a:pt x="2469679" y="247183"/>
                  <a:pt x="2451812" y="251810"/>
                  <a:pt x="2430037" y="259976"/>
                </a:cubicBezTo>
                <a:cubicBezTo>
                  <a:pt x="2414969" y="265626"/>
                  <a:pt x="2401086" y="275260"/>
                  <a:pt x="2385213" y="277906"/>
                </a:cubicBezTo>
                <a:cubicBezTo>
                  <a:pt x="2328679" y="287328"/>
                  <a:pt x="2340390" y="301811"/>
                  <a:pt x="2268672" y="28687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자유형 28"/>
          <p:cNvSpPr/>
          <p:nvPr/>
        </p:nvSpPr>
        <p:spPr>
          <a:xfrm>
            <a:off x="4807291" y="1979538"/>
            <a:ext cx="2205843" cy="1290917"/>
          </a:xfrm>
          <a:custGeom>
            <a:avLst/>
            <a:gdLst>
              <a:gd name="connsiteX0" fmla="*/ 762526 w 2205843"/>
              <a:gd name="connsiteY0" fmla="*/ 80682 h 1290917"/>
              <a:gd name="connsiteX1" fmla="*/ 430831 w 2205843"/>
              <a:gd name="connsiteY1" fmla="*/ 98611 h 1290917"/>
              <a:gd name="connsiteX2" fmla="*/ 332220 w 2205843"/>
              <a:gd name="connsiteY2" fmla="*/ 134470 h 1290917"/>
              <a:gd name="connsiteX3" fmla="*/ 305326 w 2205843"/>
              <a:gd name="connsiteY3" fmla="*/ 143435 h 1290917"/>
              <a:gd name="connsiteX4" fmla="*/ 251537 w 2205843"/>
              <a:gd name="connsiteY4" fmla="*/ 179294 h 1290917"/>
              <a:gd name="connsiteX5" fmla="*/ 224643 w 2205843"/>
              <a:gd name="connsiteY5" fmla="*/ 197223 h 1290917"/>
              <a:gd name="connsiteX6" fmla="*/ 197749 w 2205843"/>
              <a:gd name="connsiteY6" fmla="*/ 215153 h 1290917"/>
              <a:gd name="connsiteX7" fmla="*/ 170855 w 2205843"/>
              <a:gd name="connsiteY7" fmla="*/ 233082 h 1290917"/>
              <a:gd name="connsiteX8" fmla="*/ 117067 w 2205843"/>
              <a:gd name="connsiteY8" fmla="*/ 286870 h 1290917"/>
              <a:gd name="connsiteX9" fmla="*/ 99137 w 2205843"/>
              <a:gd name="connsiteY9" fmla="*/ 304800 h 1290917"/>
              <a:gd name="connsiteX10" fmla="*/ 72243 w 2205843"/>
              <a:gd name="connsiteY10" fmla="*/ 340658 h 1290917"/>
              <a:gd name="connsiteX11" fmla="*/ 63279 w 2205843"/>
              <a:gd name="connsiteY11" fmla="*/ 367553 h 1290917"/>
              <a:gd name="connsiteX12" fmla="*/ 45349 w 2205843"/>
              <a:gd name="connsiteY12" fmla="*/ 385482 h 1290917"/>
              <a:gd name="connsiteX13" fmla="*/ 36384 w 2205843"/>
              <a:gd name="connsiteY13" fmla="*/ 430306 h 1290917"/>
              <a:gd name="connsiteX14" fmla="*/ 9490 w 2205843"/>
              <a:gd name="connsiteY14" fmla="*/ 475129 h 1290917"/>
              <a:gd name="connsiteX15" fmla="*/ 9490 w 2205843"/>
              <a:gd name="connsiteY15" fmla="*/ 770964 h 1290917"/>
              <a:gd name="connsiteX16" fmla="*/ 18455 w 2205843"/>
              <a:gd name="connsiteY16" fmla="*/ 797858 h 1290917"/>
              <a:gd name="connsiteX17" fmla="*/ 36384 w 2205843"/>
              <a:gd name="connsiteY17" fmla="*/ 842682 h 1290917"/>
              <a:gd name="connsiteX18" fmla="*/ 45349 w 2205843"/>
              <a:gd name="connsiteY18" fmla="*/ 869576 h 1290917"/>
              <a:gd name="connsiteX19" fmla="*/ 54314 w 2205843"/>
              <a:gd name="connsiteY19" fmla="*/ 905435 h 1290917"/>
              <a:gd name="connsiteX20" fmla="*/ 72243 w 2205843"/>
              <a:gd name="connsiteY20" fmla="*/ 932329 h 1290917"/>
              <a:gd name="connsiteX21" fmla="*/ 90173 w 2205843"/>
              <a:gd name="connsiteY21" fmla="*/ 968188 h 1290917"/>
              <a:gd name="connsiteX22" fmla="*/ 99137 w 2205843"/>
              <a:gd name="connsiteY22" fmla="*/ 995082 h 1290917"/>
              <a:gd name="connsiteX23" fmla="*/ 126031 w 2205843"/>
              <a:gd name="connsiteY23" fmla="*/ 1021976 h 1290917"/>
              <a:gd name="connsiteX24" fmla="*/ 161890 w 2205843"/>
              <a:gd name="connsiteY24" fmla="*/ 1075764 h 1290917"/>
              <a:gd name="connsiteX25" fmla="*/ 224643 w 2205843"/>
              <a:gd name="connsiteY25" fmla="*/ 1147482 h 1290917"/>
              <a:gd name="connsiteX26" fmla="*/ 251537 w 2205843"/>
              <a:gd name="connsiteY26" fmla="*/ 1156447 h 1290917"/>
              <a:gd name="connsiteX27" fmla="*/ 323255 w 2205843"/>
              <a:gd name="connsiteY27" fmla="*/ 1192306 h 1290917"/>
              <a:gd name="connsiteX28" fmla="*/ 386008 w 2205843"/>
              <a:gd name="connsiteY28" fmla="*/ 1219200 h 1290917"/>
              <a:gd name="connsiteX29" fmla="*/ 430831 w 2205843"/>
              <a:gd name="connsiteY29" fmla="*/ 1228164 h 1290917"/>
              <a:gd name="connsiteX30" fmla="*/ 466690 w 2205843"/>
              <a:gd name="connsiteY30" fmla="*/ 1237129 h 1290917"/>
              <a:gd name="connsiteX31" fmla="*/ 493584 w 2205843"/>
              <a:gd name="connsiteY31" fmla="*/ 1246094 h 1290917"/>
              <a:gd name="connsiteX32" fmla="*/ 619090 w 2205843"/>
              <a:gd name="connsiteY32" fmla="*/ 1255058 h 1290917"/>
              <a:gd name="connsiteX33" fmla="*/ 789420 w 2205843"/>
              <a:gd name="connsiteY33" fmla="*/ 1272988 h 1290917"/>
              <a:gd name="connsiteX34" fmla="*/ 825279 w 2205843"/>
              <a:gd name="connsiteY34" fmla="*/ 1281953 h 1290917"/>
              <a:gd name="connsiteX35" fmla="*/ 986643 w 2205843"/>
              <a:gd name="connsiteY35" fmla="*/ 1290917 h 1290917"/>
              <a:gd name="connsiteX36" fmla="*/ 1416949 w 2205843"/>
              <a:gd name="connsiteY36" fmla="*/ 1272988 h 1290917"/>
              <a:gd name="connsiteX37" fmla="*/ 1461773 w 2205843"/>
              <a:gd name="connsiteY37" fmla="*/ 1255058 h 1290917"/>
              <a:gd name="connsiteX38" fmla="*/ 1560384 w 2205843"/>
              <a:gd name="connsiteY38" fmla="*/ 1219200 h 1290917"/>
              <a:gd name="connsiteX39" fmla="*/ 1623137 w 2205843"/>
              <a:gd name="connsiteY39" fmla="*/ 1183341 h 1290917"/>
              <a:gd name="connsiteX40" fmla="*/ 1667961 w 2205843"/>
              <a:gd name="connsiteY40" fmla="*/ 1165411 h 1290917"/>
              <a:gd name="connsiteX41" fmla="*/ 1721749 w 2205843"/>
              <a:gd name="connsiteY41" fmla="*/ 1138517 h 1290917"/>
              <a:gd name="connsiteX42" fmla="*/ 1748643 w 2205843"/>
              <a:gd name="connsiteY42" fmla="*/ 1111623 h 1290917"/>
              <a:gd name="connsiteX43" fmla="*/ 1793467 w 2205843"/>
              <a:gd name="connsiteY43" fmla="*/ 1102658 h 1290917"/>
              <a:gd name="connsiteX44" fmla="*/ 1829326 w 2205843"/>
              <a:gd name="connsiteY44" fmla="*/ 1084729 h 1290917"/>
              <a:gd name="connsiteX45" fmla="*/ 1918973 w 2205843"/>
              <a:gd name="connsiteY45" fmla="*/ 1030941 h 1290917"/>
              <a:gd name="connsiteX46" fmla="*/ 1981726 w 2205843"/>
              <a:gd name="connsiteY46" fmla="*/ 1021976 h 1290917"/>
              <a:gd name="connsiteX47" fmla="*/ 2089302 w 2205843"/>
              <a:gd name="connsiteY47" fmla="*/ 959223 h 1290917"/>
              <a:gd name="connsiteX48" fmla="*/ 2187914 w 2205843"/>
              <a:gd name="connsiteY48" fmla="*/ 779929 h 1290917"/>
              <a:gd name="connsiteX49" fmla="*/ 2205843 w 2205843"/>
              <a:gd name="connsiteY49" fmla="*/ 717176 h 1290917"/>
              <a:gd name="connsiteX50" fmla="*/ 2196879 w 2205843"/>
              <a:gd name="connsiteY50" fmla="*/ 609600 h 1290917"/>
              <a:gd name="connsiteX51" fmla="*/ 2178949 w 2205843"/>
              <a:gd name="connsiteY51" fmla="*/ 591670 h 1290917"/>
              <a:gd name="connsiteX52" fmla="*/ 2169984 w 2205843"/>
              <a:gd name="connsiteY52" fmla="*/ 555811 h 1290917"/>
              <a:gd name="connsiteX53" fmla="*/ 2152055 w 2205843"/>
              <a:gd name="connsiteY53" fmla="*/ 528917 h 1290917"/>
              <a:gd name="connsiteX54" fmla="*/ 2134126 w 2205843"/>
              <a:gd name="connsiteY54" fmla="*/ 493058 h 1290917"/>
              <a:gd name="connsiteX55" fmla="*/ 2107231 w 2205843"/>
              <a:gd name="connsiteY55" fmla="*/ 484094 h 1290917"/>
              <a:gd name="connsiteX56" fmla="*/ 2071373 w 2205843"/>
              <a:gd name="connsiteY56" fmla="*/ 421341 h 1290917"/>
              <a:gd name="connsiteX57" fmla="*/ 1999655 w 2205843"/>
              <a:gd name="connsiteY57" fmla="*/ 340658 h 1290917"/>
              <a:gd name="connsiteX58" fmla="*/ 1963796 w 2205843"/>
              <a:gd name="connsiteY58" fmla="*/ 331694 h 1290917"/>
              <a:gd name="connsiteX59" fmla="*/ 1883114 w 2205843"/>
              <a:gd name="connsiteY59" fmla="*/ 286870 h 1290917"/>
              <a:gd name="connsiteX60" fmla="*/ 1865184 w 2205843"/>
              <a:gd name="connsiteY60" fmla="*/ 268941 h 1290917"/>
              <a:gd name="connsiteX61" fmla="*/ 1811396 w 2205843"/>
              <a:gd name="connsiteY61" fmla="*/ 233082 h 1290917"/>
              <a:gd name="connsiteX62" fmla="*/ 1775537 w 2205843"/>
              <a:gd name="connsiteY62" fmla="*/ 206188 h 1290917"/>
              <a:gd name="connsiteX63" fmla="*/ 1730714 w 2205843"/>
              <a:gd name="connsiteY63" fmla="*/ 188258 h 1290917"/>
              <a:gd name="connsiteX64" fmla="*/ 1685890 w 2205843"/>
              <a:gd name="connsiteY64" fmla="*/ 161364 h 1290917"/>
              <a:gd name="connsiteX65" fmla="*/ 1551420 w 2205843"/>
              <a:gd name="connsiteY65" fmla="*/ 107576 h 1290917"/>
              <a:gd name="connsiteX66" fmla="*/ 1425914 w 2205843"/>
              <a:gd name="connsiteY66" fmla="*/ 44823 h 1290917"/>
              <a:gd name="connsiteX67" fmla="*/ 1399020 w 2205843"/>
              <a:gd name="connsiteY67" fmla="*/ 35858 h 1290917"/>
              <a:gd name="connsiteX68" fmla="*/ 1363161 w 2205843"/>
              <a:gd name="connsiteY68" fmla="*/ 17929 h 1290917"/>
              <a:gd name="connsiteX69" fmla="*/ 1300408 w 2205843"/>
              <a:gd name="connsiteY69" fmla="*/ 8964 h 1290917"/>
              <a:gd name="connsiteX70" fmla="*/ 1255584 w 2205843"/>
              <a:gd name="connsiteY70" fmla="*/ 0 h 1290917"/>
              <a:gd name="connsiteX71" fmla="*/ 852173 w 2205843"/>
              <a:gd name="connsiteY71" fmla="*/ 17929 h 1290917"/>
              <a:gd name="connsiteX72" fmla="*/ 816314 w 2205843"/>
              <a:gd name="connsiteY72" fmla="*/ 26894 h 1290917"/>
              <a:gd name="connsiteX73" fmla="*/ 789420 w 2205843"/>
              <a:gd name="connsiteY73" fmla="*/ 44823 h 1290917"/>
              <a:gd name="connsiteX74" fmla="*/ 762526 w 2205843"/>
              <a:gd name="connsiteY74" fmla="*/ 53788 h 1290917"/>
              <a:gd name="connsiteX75" fmla="*/ 762526 w 2205843"/>
              <a:gd name="connsiteY75" fmla="*/ 80682 h 12909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2205843" h="1290917">
                <a:moveTo>
                  <a:pt x="762526" y="80682"/>
                </a:moveTo>
                <a:cubicBezTo>
                  <a:pt x="707244" y="88152"/>
                  <a:pt x="851967" y="65364"/>
                  <a:pt x="430831" y="98611"/>
                </a:cubicBezTo>
                <a:cubicBezTo>
                  <a:pt x="414931" y="99866"/>
                  <a:pt x="349332" y="128053"/>
                  <a:pt x="332220" y="134470"/>
                </a:cubicBezTo>
                <a:cubicBezTo>
                  <a:pt x="323372" y="137788"/>
                  <a:pt x="313586" y="138846"/>
                  <a:pt x="305326" y="143435"/>
                </a:cubicBezTo>
                <a:cubicBezTo>
                  <a:pt x="286489" y="153900"/>
                  <a:pt x="269467" y="167341"/>
                  <a:pt x="251537" y="179294"/>
                </a:cubicBezTo>
                <a:lnTo>
                  <a:pt x="224643" y="197223"/>
                </a:lnTo>
                <a:lnTo>
                  <a:pt x="197749" y="215153"/>
                </a:lnTo>
                <a:cubicBezTo>
                  <a:pt x="188784" y="221129"/>
                  <a:pt x="178473" y="225464"/>
                  <a:pt x="170855" y="233082"/>
                </a:cubicBezTo>
                <a:lnTo>
                  <a:pt x="117067" y="286870"/>
                </a:lnTo>
                <a:cubicBezTo>
                  <a:pt x="111090" y="292847"/>
                  <a:pt x="104208" y="298038"/>
                  <a:pt x="99137" y="304800"/>
                </a:cubicBezTo>
                <a:lnTo>
                  <a:pt x="72243" y="340658"/>
                </a:lnTo>
                <a:cubicBezTo>
                  <a:pt x="69255" y="349623"/>
                  <a:pt x="68141" y="359450"/>
                  <a:pt x="63279" y="367553"/>
                </a:cubicBezTo>
                <a:cubicBezTo>
                  <a:pt x="58931" y="374801"/>
                  <a:pt x="48679" y="377713"/>
                  <a:pt x="45349" y="385482"/>
                </a:cubicBezTo>
                <a:cubicBezTo>
                  <a:pt x="39347" y="399487"/>
                  <a:pt x="42043" y="416159"/>
                  <a:pt x="36384" y="430306"/>
                </a:cubicBezTo>
                <a:cubicBezTo>
                  <a:pt x="29913" y="446484"/>
                  <a:pt x="18455" y="460188"/>
                  <a:pt x="9490" y="475129"/>
                </a:cubicBezTo>
                <a:cubicBezTo>
                  <a:pt x="-888" y="620429"/>
                  <a:pt x="-5252" y="608794"/>
                  <a:pt x="9490" y="770964"/>
                </a:cubicBezTo>
                <a:cubicBezTo>
                  <a:pt x="10346" y="780375"/>
                  <a:pt x="15137" y="789010"/>
                  <a:pt x="18455" y="797858"/>
                </a:cubicBezTo>
                <a:cubicBezTo>
                  <a:pt x="24105" y="812926"/>
                  <a:pt x="30734" y="827614"/>
                  <a:pt x="36384" y="842682"/>
                </a:cubicBezTo>
                <a:cubicBezTo>
                  <a:pt x="39702" y="851530"/>
                  <a:pt x="42753" y="860490"/>
                  <a:pt x="45349" y="869576"/>
                </a:cubicBezTo>
                <a:cubicBezTo>
                  <a:pt x="48734" y="881423"/>
                  <a:pt x="49461" y="894110"/>
                  <a:pt x="54314" y="905435"/>
                </a:cubicBezTo>
                <a:cubicBezTo>
                  <a:pt x="58558" y="915338"/>
                  <a:pt x="66898" y="922974"/>
                  <a:pt x="72243" y="932329"/>
                </a:cubicBezTo>
                <a:cubicBezTo>
                  <a:pt x="78873" y="943932"/>
                  <a:pt x="84909" y="955905"/>
                  <a:pt x="90173" y="968188"/>
                </a:cubicBezTo>
                <a:cubicBezTo>
                  <a:pt x="93895" y="976873"/>
                  <a:pt x="93895" y="987219"/>
                  <a:pt x="99137" y="995082"/>
                </a:cubicBezTo>
                <a:cubicBezTo>
                  <a:pt x="106169" y="1005631"/>
                  <a:pt x="117066" y="1013011"/>
                  <a:pt x="126031" y="1021976"/>
                </a:cubicBezTo>
                <a:cubicBezTo>
                  <a:pt x="141281" y="1067723"/>
                  <a:pt x="125261" y="1033030"/>
                  <a:pt x="161890" y="1075764"/>
                </a:cubicBezTo>
                <a:cubicBezTo>
                  <a:pt x="186657" y="1104659"/>
                  <a:pt x="192101" y="1124237"/>
                  <a:pt x="224643" y="1147482"/>
                </a:cubicBezTo>
                <a:cubicBezTo>
                  <a:pt x="232332" y="1152975"/>
                  <a:pt x="242572" y="1153459"/>
                  <a:pt x="251537" y="1156447"/>
                </a:cubicBezTo>
                <a:cubicBezTo>
                  <a:pt x="285134" y="1190043"/>
                  <a:pt x="256298" y="1166553"/>
                  <a:pt x="323255" y="1192306"/>
                </a:cubicBezTo>
                <a:cubicBezTo>
                  <a:pt x="344496" y="1200476"/>
                  <a:pt x="364418" y="1212003"/>
                  <a:pt x="386008" y="1219200"/>
                </a:cubicBezTo>
                <a:cubicBezTo>
                  <a:pt x="400463" y="1224018"/>
                  <a:pt x="415957" y="1224859"/>
                  <a:pt x="430831" y="1228164"/>
                </a:cubicBezTo>
                <a:cubicBezTo>
                  <a:pt x="442859" y="1230837"/>
                  <a:pt x="454843" y="1233744"/>
                  <a:pt x="466690" y="1237129"/>
                </a:cubicBezTo>
                <a:cubicBezTo>
                  <a:pt x="475776" y="1239725"/>
                  <a:pt x="484199" y="1244990"/>
                  <a:pt x="493584" y="1246094"/>
                </a:cubicBezTo>
                <a:cubicBezTo>
                  <a:pt x="535239" y="1250994"/>
                  <a:pt x="577255" y="1252070"/>
                  <a:pt x="619090" y="1255058"/>
                </a:cubicBezTo>
                <a:cubicBezTo>
                  <a:pt x="709265" y="1277602"/>
                  <a:pt x="603518" y="1253419"/>
                  <a:pt x="789420" y="1272988"/>
                </a:cubicBezTo>
                <a:cubicBezTo>
                  <a:pt x="801673" y="1274278"/>
                  <a:pt x="813009" y="1280838"/>
                  <a:pt x="825279" y="1281953"/>
                </a:cubicBezTo>
                <a:cubicBezTo>
                  <a:pt x="878929" y="1286830"/>
                  <a:pt x="932855" y="1287929"/>
                  <a:pt x="986643" y="1290917"/>
                </a:cubicBezTo>
                <a:cubicBezTo>
                  <a:pt x="1130078" y="1284941"/>
                  <a:pt x="1273796" y="1283792"/>
                  <a:pt x="1416949" y="1272988"/>
                </a:cubicBezTo>
                <a:cubicBezTo>
                  <a:pt x="1432996" y="1271777"/>
                  <a:pt x="1446650" y="1260557"/>
                  <a:pt x="1461773" y="1255058"/>
                </a:cubicBezTo>
                <a:cubicBezTo>
                  <a:pt x="1516433" y="1235181"/>
                  <a:pt x="1510269" y="1241473"/>
                  <a:pt x="1560384" y="1219200"/>
                </a:cubicBezTo>
                <a:cubicBezTo>
                  <a:pt x="1701825" y="1156337"/>
                  <a:pt x="1507771" y="1241024"/>
                  <a:pt x="1623137" y="1183341"/>
                </a:cubicBezTo>
                <a:cubicBezTo>
                  <a:pt x="1637530" y="1176144"/>
                  <a:pt x="1653311" y="1172070"/>
                  <a:pt x="1667961" y="1165411"/>
                </a:cubicBezTo>
                <a:cubicBezTo>
                  <a:pt x="1686210" y="1157116"/>
                  <a:pt x="1705070" y="1149636"/>
                  <a:pt x="1721749" y="1138517"/>
                </a:cubicBezTo>
                <a:cubicBezTo>
                  <a:pt x="1732298" y="1131485"/>
                  <a:pt x="1737303" y="1117293"/>
                  <a:pt x="1748643" y="1111623"/>
                </a:cubicBezTo>
                <a:cubicBezTo>
                  <a:pt x="1762272" y="1104809"/>
                  <a:pt x="1778526" y="1105646"/>
                  <a:pt x="1793467" y="1102658"/>
                </a:cubicBezTo>
                <a:cubicBezTo>
                  <a:pt x="1805420" y="1096682"/>
                  <a:pt x="1817867" y="1091605"/>
                  <a:pt x="1829326" y="1084729"/>
                </a:cubicBezTo>
                <a:cubicBezTo>
                  <a:pt x="1845725" y="1074890"/>
                  <a:pt x="1893924" y="1037772"/>
                  <a:pt x="1918973" y="1030941"/>
                </a:cubicBezTo>
                <a:cubicBezTo>
                  <a:pt x="1939359" y="1025381"/>
                  <a:pt x="1960808" y="1024964"/>
                  <a:pt x="1981726" y="1021976"/>
                </a:cubicBezTo>
                <a:cubicBezTo>
                  <a:pt x="2064776" y="970070"/>
                  <a:pt x="2028229" y="989761"/>
                  <a:pt x="2089302" y="959223"/>
                </a:cubicBezTo>
                <a:cubicBezTo>
                  <a:pt x="2091557" y="955357"/>
                  <a:pt x="2181110" y="807143"/>
                  <a:pt x="2187914" y="779929"/>
                </a:cubicBezTo>
                <a:cubicBezTo>
                  <a:pt x="2199171" y="734903"/>
                  <a:pt x="2192983" y="755759"/>
                  <a:pt x="2205843" y="717176"/>
                </a:cubicBezTo>
                <a:cubicBezTo>
                  <a:pt x="2202855" y="681317"/>
                  <a:pt x="2204418" y="644784"/>
                  <a:pt x="2196879" y="609600"/>
                </a:cubicBezTo>
                <a:cubicBezTo>
                  <a:pt x="2195108" y="601335"/>
                  <a:pt x="2182729" y="599230"/>
                  <a:pt x="2178949" y="591670"/>
                </a:cubicBezTo>
                <a:cubicBezTo>
                  <a:pt x="2173439" y="580650"/>
                  <a:pt x="2174837" y="567136"/>
                  <a:pt x="2169984" y="555811"/>
                </a:cubicBezTo>
                <a:cubicBezTo>
                  <a:pt x="2165740" y="545908"/>
                  <a:pt x="2157400" y="538272"/>
                  <a:pt x="2152055" y="528917"/>
                </a:cubicBezTo>
                <a:cubicBezTo>
                  <a:pt x="2145425" y="517314"/>
                  <a:pt x="2143576" y="502508"/>
                  <a:pt x="2134126" y="493058"/>
                </a:cubicBezTo>
                <a:cubicBezTo>
                  <a:pt x="2127444" y="486376"/>
                  <a:pt x="2116196" y="487082"/>
                  <a:pt x="2107231" y="484094"/>
                </a:cubicBezTo>
                <a:cubicBezTo>
                  <a:pt x="2068240" y="445101"/>
                  <a:pt x="2110877" y="492448"/>
                  <a:pt x="2071373" y="421341"/>
                </a:cubicBezTo>
                <a:cubicBezTo>
                  <a:pt x="2062666" y="405668"/>
                  <a:pt x="2011394" y="343592"/>
                  <a:pt x="1999655" y="340658"/>
                </a:cubicBezTo>
                <a:lnTo>
                  <a:pt x="1963796" y="331694"/>
                </a:lnTo>
                <a:cubicBezTo>
                  <a:pt x="1908823" y="276721"/>
                  <a:pt x="1970866" y="330746"/>
                  <a:pt x="1883114" y="286870"/>
                </a:cubicBezTo>
                <a:cubicBezTo>
                  <a:pt x="1875554" y="283090"/>
                  <a:pt x="1871946" y="274012"/>
                  <a:pt x="1865184" y="268941"/>
                </a:cubicBezTo>
                <a:cubicBezTo>
                  <a:pt x="1847945" y="256012"/>
                  <a:pt x="1828635" y="246011"/>
                  <a:pt x="1811396" y="233082"/>
                </a:cubicBezTo>
                <a:cubicBezTo>
                  <a:pt x="1799443" y="224117"/>
                  <a:pt x="1788598" y="213444"/>
                  <a:pt x="1775537" y="206188"/>
                </a:cubicBezTo>
                <a:cubicBezTo>
                  <a:pt x="1761470" y="198373"/>
                  <a:pt x="1745107" y="195455"/>
                  <a:pt x="1730714" y="188258"/>
                </a:cubicBezTo>
                <a:cubicBezTo>
                  <a:pt x="1715129" y="180466"/>
                  <a:pt x="1701475" y="169156"/>
                  <a:pt x="1685890" y="161364"/>
                </a:cubicBezTo>
                <a:cubicBezTo>
                  <a:pt x="1634918" y="135878"/>
                  <a:pt x="1604902" y="129598"/>
                  <a:pt x="1551420" y="107576"/>
                </a:cubicBezTo>
                <a:cubicBezTo>
                  <a:pt x="1356487" y="27310"/>
                  <a:pt x="1554187" y="108960"/>
                  <a:pt x="1425914" y="44823"/>
                </a:cubicBezTo>
                <a:cubicBezTo>
                  <a:pt x="1417462" y="40597"/>
                  <a:pt x="1407706" y="39580"/>
                  <a:pt x="1399020" y="35858"/>
                </a:cubicBezTo>
                <a:cubicBezTo>
                  <a:pt x="1386737" y="30594"/>
                  <a:pt x="1376054" y="21445"/>
                  <a:pt x="1363161" y="17929"/>
                </a:cubicBezTo>
                <a:cubicBezTo>
                  <a:pt x="1342775" y="12369"/>
                  <a:pt x="1321251" y="12438"/>
                  <a:pt x="1300408" y="8964"/>
                </a:cubicBezTo>
                <a:cubicBezTo>
                  <a:pt x="1285378" y="6459"/>
                  <a:pt x="1270525" y="2988"/>
                  <a:pt x="1255584" y="0"/>
                </a:cubicBezTo>
                <a:cubicBezTo>
                  <a:pt x="1129782" y="3310"/>
                  <a:pt x="983480" y="-5946"/>
                  <a:pt x="852173" y="17929"/>
                </a:cubicBezTo>
                <a:cubicBezTo>
                  <a:pt x="840051" y="20133"/>
                  <a:pt x="828267" y="23906"/>
                  <a:pt x="816314" y="26894"/>
                </a:cubicBezTo>
                <a:cubicBezTo>
                  <a:pt x="807349" y="32870"/>
                  <a:pt x="799057" y="40005"/>
                  <a:pt x="789420" y="44823"/>
                </a:cubicBezTo>
                <a:cubicBezTo>
                  <a:pt x="780968" y="49049"/>
                  <a:pt x="770629" y="48926"/>
                  <a:pt x="762526" y="53788"/>
                </a:cubicBezTo>
                <a:cubicBezTo>
                  <a:pt x="762523" y="53790"/>
                  <a:pt x="817808" y="73212"/>
                  <a:pt x="762526" y="80682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static </a:t>
            </a:r>
            <a:r>
              <a:rPr lang="ko-KR" altLang="en-US" dirty="0"/>
              <a:t>멤버와 </a:t>
            </a:r>
            <a:r>
              <a:rPr lang="en-US" altLang="ko-KR" dirty="0"/>
              <a:t>non-static </a:t>
            </a:r>
            <a:r>
              <a:rPr lang="ko-KR" altLang="en-US" dirty="0"/>
              <a:t>멤버의 관계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927648" y="4797152"/>
            <a:ext cx="6157904" cy="6463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itchFamily="34" charset="0"/>
              <a:buChar char="•"/>
            </a:pPr>
            <a:r>
              <a:rPr lang="en-US" altLang="ko-KR" sz="1200" dirty="0" err="1"/>
              <a:t>han</a:t>
            </a:r>
            <a:r>
              <a:rPr lang="en-US" altLang="ko-KR" sz="1200" dirty="0"/>
              <a:t>, lee, park, </a:t>
            </a:r>
            <a:r>
              <a:rPr lang="en-US" altLang="ko-KR" sz="1200" dirty="0" err="1"/>
              <a:t>choi</a:t>
            </a:r>
            <a:r>
              <a:rPr lang="en-US" altLang="ko-KR" sz="1200" dirty="0"/>
              <a:t> </a:t>
            </a:r>
            <a:r>
              <a:rPr lang="ko-KR" altLang="en-US" sz="1200" dirty="0"/>
              <a:t>등 </a:t>
            </a:r>
            <a:r>
              <a:rPr lang="en-US" altLang="ko-KR" sz="1200" dirty="0"/>
              <a:t>4 </a:t>
            </a:r>
            <a:r>
              <a:rPr lang="ko-KR" altLang="en-US" sz="1200" dirty="0"/>
              <a:t>개의 </a:t>
            </a:r>
            <a:r>
              <a:rPr lang="en-US" altLang="ko-KR" sz="1200" dirty="0"/>
              <a:t>Person </a:t>
            </a:r>
            <a:r>
              <a:rPr lang="ko-KR" altLang="en-US" sz="1200" dirty="0"/>
              <a:t>객체 생성</a:t>
            </a:r>
            <a:endParaRPr lang="en-US" altLang="ko-KR" sz="1200" dirty="0"/>
          </a:p>
          <a:p>
            <a:pPr marL="171450" indent="-171450">
              <a:buFont typeface="Arial" pitchFamily="34" charset="0"/>
              <a:buChar char="•"/>
            </a:pPr>
            <a:r>
              <a:rPr lang="en-US" altLang="ko-KR" sz="1200" dirty="0" err="1"/>
              <a:t>sharedMoney</a:t>
            </a:r>
            <a:r>
              <a:rPr lang="ko-KR" altLang="en-US" sz="1200" dirty="0"/>
              <a:t>와 </a:t>
            </a:r>
            <a:r>
              <a:rPr lang="en-US" altLang="ko-KR" sz="1200" dirty="0" err="1"/>
              <a:t>addShared</a:t>
            </a:r>
            <a:r>
              <a:rPr lang="en-US" altLang="ko-KR" sz="1200" dirty="0"/>
              <a:t>() </a:t>
            </a:r>
            <a:r>
              <a:rPr lang="ko-KR" altLang="en-US" sz="1200" dirty="0"/>
              <a:t>함수는 하나만 생성되고 </a:t>
            </a:r>
            <a:r>
              <a:rPr lang="en-US" altLang="ko-KR" sz="1200" dirty="0"/>
              <a:t>4 </a:t>
            </a:r>
            <a:r>
              <a:rPr lang="ko-KR" altLang="en-US" sz="1200" dirty="0"/>
              <a:t>개의 객체들의  의해 공유됨</a:t>
            </a:r>
            <a:endParaRPr lang="en-US" altLang="ko-KR" sz="1200" dirty="0"/>
          </a:p>
          <a:p>
            <a:pPr marL="171450" indent="-171450">
              <a:buFont typeface="Arial" pitchFamily="34" charset="0"/>
              <a:buChar char="•"/>
            </a:pPr>
            <a:r>
              <a:rPr lang="en-US" altLang="ko-KR" sz="1200" dirty="0" err="1"/>
              <a:t>sharedMoney</a:t>
            </a:r>
            <a:r>
              <a:rPr lang="ko-KR" altLang="en-US" sz="1200" dirty="0"/>
              <a:t>와 </a:t>
            </a:r>
            <a:r>
              <a:rPr lang="en-US" altLang="ko-KR" sz="1200" dirty="0" err="1"/>
              <a:t>addShared</a:t>
            </a:r>
            <a:r>
              <a:rPr lang="en-US" altLang="ko-KR" sz="1200" dirty="0"/>
              <a:t>() </a:t>
            </a:r>
            <a:r>
              <a:rPr lang="ko-KR" altLang="en-US" sz="1200" dirty="0"/>
              <a:t>함수는 </a:t>
            </a:r>
            <a:r>
              <a:rPr lang="en-US" altLang="ko-KR" sz="1200" dirty="0" err="1"/>
              <a:t>han</a:t>
            </a:r>
            <a:r>
              <a:rPr lang="en-US" altLang="ko-KR" sz="1200" dirty="0"/>
              <a:t>, lee, park. </a:t>
            </a:r>
            <a:r>
              <a:rPr lang="en-US" altLang="ko-KR" sz="1200" dirty="0" err="1"/>
              <a:t>choi</a:t>
            </a:r>
            <a:r>
              <a:rPr lang="en-US" altLang="ko-KR" sz="1200" dirty="0"/>
              <a:t> </a:t>
            </a:r>
            <a:r>
              <a:rPr lang="ko-KR" altLang="en-US" sz="1200" dirty="0"/>
              <a:t>객체들의 멤버임</a:t>
            </a:r>
            <a:endParaRPr lang="en-US" altLang="ko-KR" sz="1200" dirty="0"/>
          </a:p>
        </p:txBody>
      </p:sp>
      <p:sp>
        <p:nvSpPr>
          <p:cNvPr id="9" name="모서리가 둥근 직사각형 8"/>
          <p:cNvSpPr/>
          <p:nvPr/>
        </p:nvSpPr>
        <p:spPr>
          <a:xfrm>
            <a:off x="2737052" y="2166381"/>
            <a:ext cx="1541819" cy="659796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27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0" name="TextBox 9"/>
          <p:cNvSpPr txBox="1"/>
          <p:nvPr/>
        </p:nvSpPr>
        <p:spPr>
          <a:xfrm>
            <a:off x="2785754" y="2221021"/>
            <a:ext cx="10076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money</a:t>
            </a:r>
            <a:endParaRPr lang="ko-KR" altLang="en-US" sz="1000" dirty="0"/>
          </a:p>
        </p:txBody>
      </p:sp>
      <p:sp>
        <p:nvSpPr>
          <p:cNvPr id="11" name="직사각형 10"/>
          <p:cNvSpPr/>
          <p:nvPr/>
        </p:nvSpPr>
        <p:spPr>
          <a:xfrm>
            <a:off x="3402313" y="2246267"/>
            <a:ext cx="495403" cy="198129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785755" y="2506511"/>
            <a:ext cx="123311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err="1"/>
              <a:t>addMoney</a:t>
            </a:r>
            <a:r>
              <a:rPr lang="en-US" altLang="ko-KR" sz="1000" dirty="0"/>
              <a:t>() { ... }</a:t>
            </a:r>
            <a:endParaRPr lang="ko-KR" altLang="en-US" sz="1000" dirty="0"/>
          </a:p>
        </p:txBody>
      </p:sp>
      <p:sp>
        <p:nvSpPr>
          <p:cNvPr id="13" name="TextBox 12"/>
          <p:cNvSpPr txBox="1"/>
          <p:nvPr/>
        </p:nvSpPr>
        <p:spPr>
          <a:xfrm>
            <a:off x="3324453" y="2824967"/>
            <a:ext cx="39946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err="1"/>
              <a:t>han</a:t>
            </a:r>
            <a:endParaRPr lang="ko-KR" altLang="en-US" sz="1000" dirty="0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3723922" y="3580027"/>
            <a:ext cx="1541819" cy="659796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27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5" name="TextBox 14"/>
          <p:cNvSpPr txBox="1"/>
          <p:nvPr/>
        </p:nvSpPr>
        <p:spPr>
          <a:xfrm>
            <a:off x="3772624" y="3634667"/>
            <a:ext cx="10076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money</a:t>
            </a:r>
            <a:endParaRPr lang="ko-KR" altLang="en-US" sz="1000" dirty="0"/>
          </a:p>
        </p:txBody>
      </p:sp>
      <p:sp>
        <p:nvSpPr>
          <p:cNvPr id="16" name="직사각형 15"/>
          <p:cNvSpPr/>
          <p:nvPr/>
        </p:nvSpPr>
        <p:spPr>
          <a:xfrm>
            <a:off x="4389183" y="3659913"/>
            <a:ext cx="495403" cy="198129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772625" y="3920157"/>
            <a:ext cx="123311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err="1"/>
              <a:t>addMoney</a:t>
            </a:r>
            <a:r>
              <a:rPr lang="en-US" altLang="ko-KR" sz="1000" dirty="0"/>
              <a:t>() { ... }</a:t>
            </a:r>
            <a:endParaRPr lang="ko-KR" altLang="en-US" sz="1000" dirty="0"/>
          </a:p>
        </p:txBody>
      </p:sp>
      <p:sp>
        <p:nvSpPr>
          <p:cNvPr id="18" name="TextBox 17"/>
          <p:cNvSpPr txBox="1"/>
          <p:nvPr/>
        </p:nvSpPr>
        <p:spPr>
          <a:xfrm>
            <a:off x="4258136" y="4239824"/>
            <a:ext cx="35458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lee</a:t>
            </a:r>
            <a:endParaRPr lang="ko-KR" altLang="en-US" sz="1000" dirty="0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6286559" y="3580027"/>
            <a:ext cx="1541819" cy="659796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27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20" name="TextBox 19"/>
          <p:cNvSpPr txBox="1"/>
          <p:nvPr/>
        </p:nvSpPr>
        <p:spPr>
          <a:xfrm>
            <a:off x="6335261" y="3634667"/>
            <a:ext cx="10076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money</a:t>
            </a:r>
            <a:endParaRPr lang="ko-KR" altLang="en-US" sz="1000" dirty="0"/>
          </a:p>
        </p:txBody>
      </p:sp>
      <p:sp>
        <p:nvSpPr>
          <p:cNvPr id="21" name="직사각형 20"/>
          <p:cNvSpPr/>
          <p:nvPr/>
        </p:nvSpPr>
        <p:spPr>
          <a:xfrm>
            <a:off x="6951820" y="3641866"/>
            <a:ext cx="495403" cy="198129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335262" y="3920157"/>
            <a:ext cx="123311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err="1"/>
              <a:t>addMoney</a:t>
            </a:r>
            <a:r>
              <a:rPr lang="en-US" altLang="ko-KR" sz="1000" dirty="0"/>
              <a:t>() { ... }</a:t>
            </a:r>
            <a:endParaRPr lang="ko-KR" altLang="en-US" sz="1000" dirty="0"/>
          </a:p>
        </p:txBody>
      </p:sp>
      <p:sp>
        <p:nvSpPr>
          <p:cNvPr id="23" name="TextBox 22"/>
          <p:cNvSpPr txBox="1"/>
          <p:nvPr/>
        </p:nvSpPr>
        <p:spPr>
          <a:xfrm>
            <a:off x="6857733" y="4251864"/>
            <a:ext cx="4379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park</a:t>
            </a:r>
            <a:endParaRPr lang="ko-KR" altLang="en-US" sz="1000" dirty="0"/>
          </a:p>
        </p:txBody>
      </p:sp>
      <p:sp>
        <p:nvSpPr>
          <p:cNvPr id="24" name="모서리가 둥근 직사각형 23"/>
          <p:cNvSpPr/>
          <p:nvPr/>
        </p:nvSpPr>
        <p:spPr>
          <a:xfrm>
            <a:off x="7231199" y="2211875"/>
            <a:ext cx="1541819" cy="659796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27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25" name="TextBox 24"/>
          <p:cNvSpPr txBox="1"/>
          <p:nvPr/>
        </p:nvSpPr>
        <p:spPr>
          <a:xfrm>
            <a:off x="7279901" y="2266515"/>
            <a:ext cx="10076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money</a:t>
            </a:r>
            <a:endParaRPr lang="ko-KR" altLang="en-US" sz="1000" dirty="0"/>
          </a:p>
        </p:txBody>
      </p:sp>
      <p:sp>
        <p:nvSpPr>
          <p:cNvPr id="26" name="직사각형 25"/>
          <p:cNvSpPr/>
          <p:nvPr/>
        </p:nvSpPr>
        <p:spPr>
          <a:xfrm>
            <a:off x="7896460" y="2291761"/>
            <a:ext cx="495403" cy="198129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279902" y="2552005"/>
            <a:ext cx="123311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err="1"/>
              <a:t>addMoney</a:t>
            </a:r>
            <a:r>
              <a:rPr lang="en-US" altLang="ko-KR" sz="1000" dirty="0"/>
              <a:t>() { ... }</a:t>
            </a:r>
            <a:endParaRPr lang="ko-KR" altLang="en-US" sz="1000" dirty="0"/>
          </a:p>
        </p:txBody>
      </p:sp>
      <p:sp>
        <p:nvSpPr>
          <p:cNvPr id="28" name="TextBox 27"/>
          <p:cNvSpPr txBox="1"/>
          <p:nvPr/>
        </p:nvSpPr>
        <p:spPr>
          <a:xfrm>
            <a:off x="7802373" y="2883712"/>
            <a:ext cx="42832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err="1"/>
              <a:t>choi</a:t>
            </a:r>
            <a:endParaRPr lang="ko-KR" altLang="en-US" sz="1000" dirty="0"/>
          </a:p>
        </p:txBody>
      </p:sp>
      <p:sp>
        <p:nvSpPr>
          <p:cNvPr id="33" name="모서리가 둥근 직사각형 32"/>
          <p:cNvSpPr/>
          <p:nvPr/>
        </p:nvSpPr>
        <p:spPr>
          <a:xfrm>
            <a:off x="4998951" y="2369369"/>
            <a:ext cx="1541819" cy="630703"/>
          </a:xfrm>
          <a:prstGeom prst="roundRect">
            <a:avLst/>
          </a:prstGeom>
          <a:noFill/>
          <a:ln w="12700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34" name="TextBox 33"/>
          <p:cNvSpPr txBox="1"/>
          <p:nvPr/>
        </p:nvSpPr>
        <p:spPr>
          <a:xfrm>
            <a:off x="4998950" y="2424009"/>
            <a:ext cx="10076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err="1"/>
              <a:t>sharedMoney</a:t>
            </a:r>
            <a:endParaRPr lang="ko-KR" altLang="en-US" sz="1000" dirty="0"/>
          </a:p>
        </p:txBody>
      </p:sp>
      <p:sp>
        <p:nvSpPr>
          <p:cNvPr id="35" name="직사각형 34"/>
          <p:cNvSpPr/>
          <p:nvPr/>
        </p:nvSpPr>
        <p:spPr>
          <a:xfrm>
            <a:off x="5985946" y="2449255"/>
            <a:ext cx="495403" cy="198129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10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4998951" y="2709499"/>
            <a:ext cx="15418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err="1"/>
              <a:t>addShared</a:t>
            </a:r>
            <a:r>
              <a:rPr lang="en-US" altLang="ko-KR" sz="1000" dirty="0"/>
              <a:t>() { ... }</a:t>
            </a:r>
            <a:endParaRPr lang="ko-KR" altLang="en-US" sz="1000" dirty="0"/>
          </a:p>
        </p:txBody>
      </p:sp>
      <p:cxnSp>
        <p:nvCxnSpPr>
          <p:cNvPr id="42" name="직선 화살표 연결선 41"/>
          <p:cNvCxnSpPr>
            <a:stCxn id="9" idx="3"/>
            <a:endCxn id="33" idx="1"/>
          </p:cNvCxnSpPr>
          <p:nvPr/>
        </p:nvCxnSpPr>
        <p:spPr>
          <a:xfrm>
            <a:off x="4278870" y="2496280"/>
            <a:ext cx="720080" cy="18844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/>
          <p:cNvCxnSpPr>
            <a:stCxn id="14" idx="0"/>
            <a:endCxn id="33" idx="2"/>
          </p:cNvCxnSpPr>
          <p:nvPr/>
        </p:nvCxnSpPr>
        <p:spPr>
          <a:xfrm flipV="1">
            <a:off x="4494832" y="3000071"/>
            <a:ext cx="1275029" cy="57995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/>
          <p:cNvCxnSpPr>
            <a:stCxn id="19" idx="0"/>
            <a:endCxn id="33" idx="2"/>
          </p:cNvCxnSpPr>
          <p:nvPr/>
        </p:nvCxnSpPr>
        <p:spPr>
          <a:xfrm flipH="1" flipV="1">
            <a:off x="5769860" y="3000071"/>
            <a:ext cx="1287608" cy="57995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/>
          <p:cNvCxnSpPr>
            <a:stCxn id="24" idx="1"/>
            <a:endCxn id="33" idx="3"/>
          </p:cNvCxnSpPr>
          <p:nvPr/>
        </p:nvCxnSpPr>
        <p:spPr>
          <a:xfrm flipH="1">
            <a:off x="6540770" y="2541774"/>
            <a:ext cx="690429" cy="14294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5178971" y="2086967"/>
            <a:ext cx="10935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static </a:t>
            </a:r>
            <a:r>
              <a:rPr lang="ko-KR" altLang="en-US" sz="1000" dirty="0"/>
              <a:t>멤버 공유</a:t>
            </a:r>
          </a:p>
        </p:txBody>
      </p:sp>
      <p:sp>
        <p:nvSpPr>
          <p:cNvPr id="50" name="직사각형 49"/>
          <p:cNvSpPr/>
          <p:nvPr/>
        </p:nvSpPr>
        <p:spPr>
          <a:xfrm>
            <a:off x="4437460" y="1534044"/>
            <a:ext cx="27054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/>
              <a:t>Person </a:t>
            </a:r>
            <a:r>
              <a:rPr lang="en-US" altLang="ko-KR" sz="1400" dirty="0" err="1"/>
              <a:t>han</a:t>
            </a:r>
            <a:r>
              <a:rPr lang="en-US" altLang="ko-KR" sz="1400" dirty="0"/>
              <a:t>, lee, park, </a:t>
            </a:r>
            <a:r>
              <a:rPr lang="en-US" altLang="ko-KR" sz="1400" dirty="0" err="1"/>
              <a:t>choi</a:t>
            </a:r>
            <a:r>
              <a:rPr lang="en-US" altLang="ko-KR" sz="1400" dirty="0"/>
              <a:t>; </a:t>
            </a:r>
          </a:p>
        </p:txBody>
      </p:sp>
      <p:sp>
        <p:nvSpPr>
          <p:cNvPr id="37" name="모서리가 둥근 사각형 설명선 36"/>
          <p:cNvSpPr/>
          <p:nvPr/>
        </p:nvSpPr>
        <p:spPr>
          <a:xfrm>
            <a:off x="2285764" y="3862006"/>
            <a:ext cx="1251346" cy="366531"/>
          </a:xfrm>
          <a:prstGeom prst="wedgeRoundRectCallout">
            <a:avLst>
              <a:gd name="adj1" fmla="val 71304"/>
              <a:gd name="adj2" fmla="val 7795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non-static </a:t>
            </a:r>
            <a:r>
              <a:rPr lang="ko-KR" altLang="en-US" sz="1000" dirty="0">
                <a:solidFill>
                  <a:schemeClr val="tx1"/>
                </a:solidFill>
              </a:rPr>
              <a:t>멤버는 객체마다 생성됨</a:t>
            </a:r>
          </a:p>
        </p:txBody>
      </p:sp>
      <p:sp>
        <p:nvSpPr>
          <p:cNvPr id="38" name="모서리가 둥근 사각형 설명선 37"/>
          <p:cNvSpPr/>
          <p:nvPr/>
        </p:nvSpPr>
        <p:spPr>
          <a:xfrm>
            <a:off x="6978740" y="1350778"/>
            <a:ext cx="1534278" cy="491043"/>
          </a:xfrm>
          <a:prstGeom prst="wedgeRoundRectCallout">
            <a:avLst>
              <a:gd name="adj1" fmla="val -76546"/>
              <a:gd name="adj2" fmla="val 14009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static </a:t>
            </a:r>
            <a:r>
              <a:rPr lang="ko-KR" altLang="en-US" sz="1000" dirty="0">
                <a:solidFill>
                  <a:schemeClr val="tx1"/>
                </a:solidFill>
              </a:rPr>
              <a:t>멤버는 하나만 생성되고 모든 객체들에 의해 공유됨</a:t>
            </a:r>
          </a:p>
        </p:txBody>
      </p:sp>
    </p:spTree>
    <p:extLst>
      <p:ext uri="{BB962C8B-B14F-4D97-AF65-F5344CB8AC3E}">
        <p14:creationId xmlns:p14="http://schemas.microsoft.com/office/powerpoint/2010/main" val="39278250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51584" y="44624"/>
            <a:ext cx="6120680" cy="576064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참조 변수와 포인터 변수의 차이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A46D0440-ADC7-4EA3-816B-4970B3DF4AF2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1415480" y="1196752"/>
            <a:ext cx="9721080" cy="5040560"/>
          </a:xfrm>
        </p:spPr>
        <p:txBody>
          <a:bodyPr/>
          <a:lstStyle/>
          <a:p>
            <a:pPr>
              <a:lnSpc>
                <a:spcPts val="2500"/>
              </a:lnSpc>
              <a:spcBef>
                <a:spcPts val="0"/>
              </a:spcBef>
              <a:spcAft>
                <a:spcPts val="1200"/>
              </a:spcAft>
            </a:pPr>
            <a:r>
              <a:rPr lang="ko-KR" altLang="en-US" dirty="0"/>
              <a:t>참조 변수와 포인터 변수의 차이</a:t>
            </a:r>
            <a:endParaRPr lang="en-US" altLang="ko-KR" dirty="0"/>
          </a:p>
          <a:p>
            <a:pPr lvl="1">
              <a:lnSpc>
                <a:spcPts val="2500"/>
              </a:lnSpc>
              <a:spcBef>
                <a:spcPts val="0"/>
              </a:spcBef>
            </a:pP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공통점 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: 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AppleSDGothicNeo"/>
              </a:rPr>
              <a:t>다른 객체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AppleSDGothicNeo"/>
              </a:rPr>
              <a:t>(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AppleSDGothicNeo"/>
              </a:rPr>
              <a:t>또는 변수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AppleSDGothicNeo"/>
              </a:rPr>
              <a:t>)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AppleSDGothicNeo"/>
              </a:rPr>
              <a:t>를 간접적으로 참조</a:t>
            </a:r>
            <a:endParaRPr lang="en-US" altLang="ko-KR" b="0" i="0" dirty="0">
              <a:solidFill>
                <a:srgbClr val="666666"/>
              </a:solidFill>
              <a:effectLst/>
              <a:latin typeface="AppleSDGothicNeo"/>
            </a:endParaRPr>
          </a:p>
          <a:p>
            <a:pPr lvl="1">
              <a:lnSpc>
                <a:spcPts val="2500"/>
              </a:lnSpc>
              <a:spcBef>
                <a:spcPts val="0"/>
              </a:spcBef>
            </a:pPr>
            <a:r>
              <a:rPr lang="ko-KR" altLang="en-US" b="0" i="0" dirty="0">
                <a:solidFill>
                  <a:srgbClr val="666666"/>
                </a:solidFill>
                <a:effectLst/>
                <a:latin typeface="AppleSDGothicNeo"/>
              </a:rPr>
              <a:t>차이점 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AppleSDGothicNeo"/>
              </a:rPr>
              <a:t>: </a:t>
            </a:r>
          </a:p>
          <a:p>
            <a:pPr marL="987425" lvl="1" indent="-269875">
              <a:lnSpc>
                <a:spcPts val="2500"/>
              </a:lnSpc>
              <a:spcBef>
                <a:spcPts val="0"/>
              </a:spcBef>
              <a:buNone/>
            </a:pPr>
            <a:r>
              <a:rPr lang="ko-KR" altLang="en-US" b="0" i="0" dirty="0">
                <a:solidFill>
                  <a:srgbClr val="666666"/>
                </a:solidFill>
                <a:effectLst/>
                <a:latin typeface="AppleSDGothicNeo"/>
              </a:rPr>
              <a:t>① 포인터는 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AppleSDGothicNeo"/>
              </a:rPr>
              <a:t>NULL 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AppleSDGothicNeo"/>
              </a:rPr>
              <a:t>값을 가질 수 있지만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AppleSDGothicNeo"/>
              </a:rPr>
              <a:t>, 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AppleSDGothicNeo"/>
              </a:rPr>
              <a:t>참조자는 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AppleSDGothicNeo"/>
              </a:rPr>
              <a:t>NULL 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AppleSDGothicNeo"/>
              </a:rPr>
              <a:t>값을 가질 수 없다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AppleSDGothicNeo"/>
              </a:rPr>
              <a:t>. 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AppleSDGothicNeo"/>
              </a:rPr>
              <a:t>즉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AppleSDGothicNeo"/>
              </a:rPr>
              <a:t>, NULL Reference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AppleSDGothicNeo"/>
              </a:rPr>
              <a:t>는 없다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AppleSDGothicNeo"/>
              </a:rPr>
              <a:t>.</a:t>
            </a:r>
          </a:p>
          <a:p>
            <a:pPr marL="987425" lvl="1" indent="-269875">
              <a:lnSpc>
                <a:spcPts val="2500"/>
              </a:lnSpc>
              <a:spcBef>
                <a:spcPts val="0"/>
              </a:spcBef>
              <a:buNone/>
            </a:pPr>
            <a:r>
              <a:rPr lang="ko-KR" altLang="en-US" b="0" i="0" dirty="0">
                <a:solidFill>
                  <a:srgbClr val="666666"/>
                </a:solidFill>
                <a:effectLst/>
                <a:latin typeface="AppleSDGothicNeo"/>
              </a:rPr>
              <a:t>② 초기화시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AppleSDGothicNeo"/>
              </a:rPr>
              <a:t>, 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AppleSDGothicNeo"/>
              </a:rPr>
              <a:t>참조자는 객체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AppleSDGothicNeo"/>
              </a:rPr>
              <a:t>(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AppleSDGothicNeo"/>
              </a:rPr>
              <a:t>또는 변수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AppleSDGothicNeo"/>
              </a:rPr>
              <a:t>)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AppleSDGothicNeo"/>
              </a:rPr>
              <a:t>를 직접 입력 받고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AppleSDGothicNeo"/>
              </a:rPr>
              <a:t>, 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AppleSDGothicNeo"/>
              </a:rPr>
              <a:t>포인터는 객체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AppleSDGothicNeo"/>
              </a:rPr>
              <a:t>(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AppleSDGothicNeo"/>
              </a:rPr>
              <a:t>또는 변수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AppleSDGothicNeo"/>
              </a:rPr>
              <a:t>)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AppleSDGothicNeo"/>
              </a:rPr>
              <a:t>의 </a:t>
            </a:r>
            <a:r>
              <a:rPr lang="ko-KR" altLang="en-US" b="0" i="0" dirty="0" err="1">
                <a:solidFill>
                  <a:srgbClr val="666666"/>
                </a:solidFill>
                <a:effectLst/>
                <a:latin typeface="AppleSDGothicNeo"/>
              </a:rPr>
              <a:t>주소값을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AppleSDGothicNeo"/>
              </a:rPr>
              <a:t> 입력 받는다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AppleSDGothicNeo"/>
              </a:rPr>
              <a:t>.</a:t>
            </a:r>
          </a:p>
          <a:p>
            <a:pPr marL="987425" lvl="1" indent="-269875">
              <a:lnSpc>
                <a:spcPts val="2500"/>
              </a:lnSpc>
              <a:spcBef>
                <a:spcPts val="0"/>
              </a:spcBef>
              <a:buNone/>
            </a:pPr>
            <a:r>
              <a:rPr lang="ko-KR" altLang="en-US" b="0" i="0" dirty="0">
                <a:solidFill>
                  <a:srgbClr val="666666"/>
                </a:solidFill>
                <a:effectLst/>
                <a:latin typeface="AppleSDGothicNeo"/>
              </a:rPr>
              <a:t>③ 참조자는 한 번 가리킨 대상을 변경할 수 없지만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AppleSDGothicNeo"/>
              </a:rPr>
              <a:t>, 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AppleSDGothicNeo"/>
              </a:rPr>
              <a:t>포인터는 자신이 가리키는 대상을 언제든지 변경할 수 있다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AppleSDGothicNeo"/>
              </a:rPr>
              <a:t>.</a:t>
            </a:r>
          </a:p>
          <a:p>
            <a:pPr marL="987425" lvl="1" indent="-269875">
              <a:lnSpc>
                <a:spcPts val="2500"/>
              </a:lnSpc>
              <a:spcBef>
                <a:spcPts val="0"/>
              </a:spcBef>
              <a:buNone/>
            </a:pPr>
            <a:r>
              <a:rPr lang="ko-KR" altLang="en-US" b="0" i="0" dirty="0">
                <a:solidFill>
                  <a:srgbClr val="666666"/>
                </a:solidFill>
                <a:effectLst/>
                <a:latin typeface="AppleSDGothicNeo"/>
              </a:rPr>
              <a:t>④ 클래스 멤버 접근 시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AppleSDGothicNeo"/>
              </a:rPr>
              <a:t>, 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AppleSDGothicNeo"/>
              </a:rPr>
              <a:t>참조자는 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AppleSDGothicNeo"/>
              </a:rPr>
              <a:t>"."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AppleSDGothicNeo"/>
              </a:rPr>
              <a:t>을 사용하고 포인터는 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AppleSDGothicNeo"/>
              </a:rPr>
              <a:t>"-&gt;"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AppleSDGothicNeo"/>
              </a:rPr>
              <a:t>를 사용한다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AppleSDGothicNeo"/>
              </a:rPr>
              <a:t>.</a:t>
            </a:r>
          </a:p>
          <a:p>
            <a:pPr marL="987425" lvl="1" indent="-269875">
              <a:lnSpc>
                <a:spcPts val="2500"/>
              </a:lnSpc>
              <a:spcBef>
                <a:spcPts val="0"/>
              </a:spcBef>
              <a:buNone/>
            </a:pPr>
            <a:r>
              <a:rPr lang="ko-KR" altLang="en-US" b="0" i="0" dirty="0">
                <a:solidFill>
                  <a:srgbClr val="666666"/>
                </a:solidFill>
                <a:effectLst/>
                <a:latin typeface="AppleSDGothicNeo"/>
              </a:rPr>
              <a:t>⑤ 접근 비용의 차이가 있다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AppleSDGothicNeo"/>
              </a:rPr>
              <a:t>. 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AppleSDGothicNeo"/>
              </a:rPr>
              <a:t>포인터를 사용하면 포인터를 위한 메모리 공간도 필요하다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AppleSDGothicNeo"/>
              </a:rPr>
              <a:t>.</a:t>
            </a:r>
            <a:endParaRPr lang="ko-KR" altLang="en-US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324820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static </a:t>
            </a:r>
            <a:r>
              <a:rPr lang="ko-KR" altLang="en-US" dirty="0"/>
              <a:t>멤버 사용 </a:t>
            </a:r>
            <a:r>
              <a:rPr lang="en-US" altLang="ko-KR" dirty="0"/>
              <a:t>: </a:t>
            </a:r>
            <a:r>
              <a:rPr lang="ko-KR" altLang="en-US" dirty="0"/>
              <a:t>객체의 멤버로 접근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static </a:t>
            </a:r>
            <a:r>
              <a:rPr lang="ko-KR" altLang="en-US" dirty="0"/>
              <a:t>멤버는 객체 이름이나 객체 포인터로 접근</a:t>
            </a:r>
            <a:endParaRPr lang="en-US" altLang="ko-KR" dirty="0"/>
          </a:p>
          <a:p>
            <a:pPr lvl="1"/>
            <a:r>
              <a:rPr lang="ko-KR" altLang="en-US" dirty="0"/>
              <a:t>보통 멤버처럼 접근할 수 있음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r>
              <a:rPr lang="en-US" altLang="ko-KR" dirty="0"/>
              <a:t>Person </a:t>
            </a:r>
            <a:r>
              <a:rPr lang="ko-KR" altLang="en-US" dirty="0"/>
              <a:t>타입의 객체 </a:t>
            </a:r>
            <a:r>
              <a:rPr lang="en-US" altLang="ko-KR" dirty="0"/>
              <a:t>lee</a:t>
            </a:r>
            <a:r>
              <a:rPr lang="ko-KR" altLang="en-US" dirty="0"/>
              <a:t>와 포인터 </a:t>
            </a:r>
            <a:r>
              <a:rPr lang="en-US" altLang="ko-KR" dirty="0"/>
              <a:t>p</a:t>
            </a:r>
            <a:r>
              <a:rPr lang="ko-KR" altLang="en-US" dirty="0"/>
              <a:t>를 이용하여 </a:t>
            </a:r>
            <a:r>
              <a:rPr lang="en-US" altLang="ko-KR" dirty="0"/>
              <a:t>static </a:t>
            </a:r>
            <a:r>
              <a:rPr lang="ko-KR" altLang="en-US" dirty="0"/>
              <a:t>멤버를 접근하는 예</a:t>
            </a:r>
          </a:p>
          <a:p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2956682" y="1912866"/>
            <a:ext cx="5544616" cy="6463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fontAlgn="base" latinLnBrk="0"/>
            <a:r>
              <a:rPr lang="ko-KR" altLang="en-US" dirty="0"/>
              <a:t>객체</a:t>
            </a:r>
            <a:r>
              <a:rPr lang="en-US" altLang="ko-KR" dirty="0"/>
              <a:t>.static</a:t>
            </a:r>
            <a:r>
              <a:rPr lang="ko-KR" altLang="en-US" dirty="0"/>
              <a:t>멤버</a:t>
            </a:r>
          </a:p>
          <a:p>
            <a:pPr fontAlgn="base" latinLnBrk="0"/>
            <a:r>
              <a:rPr lang="ko-KR" altLang="en-US" dirty="0"/>
              <a:t>객체포인터</a:t>
            </a:r>
            <a:r>
              <a:rPr lang="en-US" altLang="ko-KR" dirty="0"/>
              <a:t>-&gt;static</a:t>
            </a:r>
            <a:r>
              <a:rPr lang="ko-KR" altLang="en-US" dirty="0"/>
              <a:t>멤버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2956682" y="3501008"/>
            <a:ext cx="5544616" cy="15696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fontAlgn="base" latinLnBrk="0"/>
            <a:r>
              <a:rPr lang="en-US" altLang="ko-KR" sz="1600" dirty="0"/>
              <a:t>Person lee;</a:t>
            </a:r>
          </a:p>
          <a:p>
            <a:pPr fontAlgn="base" latinLnBrk="0"/>
            <a:r>
              <a:rPr lang="en-US" altLang="ko-KR" sz="1600" b="1" dirty="0" err="1"/>
              <a:t>lee.sharedMoney</a:t>
            </a:r>
            <a:r>
              <a:rPr lang="en-US" altLang="ko-KR" sz="1600" b="1" dirty="0"/>
              <a:t> = 500; </a:t>
            </a:r>
            <a:r>
              <a:rPr lang="en-US" altLang="ko-KR" sz="1600" dirty="0"/>
              <a:t>// </a:t>
            </a:r>
            <a:r>
              <a:rPr lang="ko-KR" altLang="en-US" sz="1600" dirty="0"/>
              <a:t>객체</a:t>
            </a:r>
            <a:r>
              <a:rPr lang="en-US" altLang="ko-KR" sz="1600" dirty="0"/>
              <a:t>.static</a:t>
            </a:r>
            <a:r>
              <a:rPr lang="ko-KR" altLang="en-US" sz="1600" dirty="0"/>
              <a:t>멤버 방식</a:t>
            </a:r>
            <a:endParaRPr lang="en-US" altLang="ko-KR" sz="1600" dirty="0"/>
          </a:p>
          <a:p>
            <a:pPr fontAlgn="base" latinLnBrk="0"/>
            <a:endParaRPr lang="ko-KR" altLang="en-US" sz="1600" dirty="0"/>
          </a:p>
          <a:p>
            <a:pPr fontAlgn="base" latinLnBrk="0"/>
            <a:r>
              <a:rPr lang="en-US" altLang="ko-KR" sz="1600" dirty="0"/>
              <a:t>Person *p;</a:t>
            </a:r>
          </a:p>
          <a:p>
            <a:pPr fontAlgn="base" latinLnBrk="0"/>
            <a:r>
              <a:rPr lang="en-US" altLang="ko-KR" sz="1600" dirty="0"/>
              <a:t>p = &amp;lee;</a:t>
            </a:r>
          </a:p>
          <a:p>
            <a:pPr fontAlgn="base" latinLnBrk="0"/>
            <a:r>
              <a:rPr lang="en-US" altLang="ko-KR" sz="1600" b="1" dirty="0"/>
              <a:t>p-&gt;</a:t>
            </a:r>
            <a:r>
              <a:rPr lang="en-US" altLang="ko-KR" sz="1600" b="1" dirty="0" err="1"/>
              <a:t>addShared</a:t>
            </a:r>
            <a:r>
              <a:rPr lang="en-US" altLang="ko-KR" sz="1600" b="1" dirty="0"/>
              <a:t>(200); </a:t>
            </a:r>
            <a:r>
              <a:rPr lang="en-US" altLang="ko-KR" sz="1600" dirty="0"/>
              <a:t>// </a:t>
            </a:r>
            <a:r>
              <a:rPr lang="ko-KR" altLang="en-US" sz="1600" dirty="0"/>
              <a:t>객체포인터</a:t>
            </a:r>
            <a:r>
              <a:rPr lang="en-US" altLang="ko-KR" sz="1600" dirty="0"/>
              <a:t>-&gt;static</a:t>
            </a:r>
            <a:r>
              <a:rPr lang="ko-KR" altLang="en-US" sz="1600" dirty="0"/>
              <a:t>멤버 방식</a:t>
            </a:r>
          </a:p>
        </p:txBody>
      </p:sp>
    </p:spTree>
    <p:extLst>
      <p:ext uri="{BB962C8B-B14F-4D97-AF65-F5344CB8AC3E}">
        <p14:creationId xmlns:p14="http://schemas.microsoft.com/office/powerpoint/2010/main" val="429003899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703512" y="44624"/>
            <a:ext cx="8640960" cy="576064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static </a:t>
            </a:r>
            <a:r>
              <a:rPr lang="ko-KR" altLang="en-US" dirty="0"/>
              <a:t>멤버 사용 </a:t>
            </a:r>
            <a:r>
              <a:rPr lang="en-US" altLang="ko-KR" dirty="0"/>
              <a:t>: </a:t>
            </a:r>
            <a:r>
              <a:rPr lang="ko-KR" altLang="en-US" dirty="0"/>
              <a:t>클래스명과 범위 지정 연산자</a:t>
            </a:r>
            <a:r>
              <a:rPr lang="en-US" altLang="ko-KR" dirty="0"/>
              <a:t>(::)</a:t>
            </a:r>
            <a:r>
              <a:rPr lang="ko-KR" altLang="en-US" dirty="0"/>
              <a:t>로 접근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클래스 이름과 범위 지정 연산자</a:t>
            </a:r>
            <a:r>
              <a:rPr lang="en-US" altLang="ko-KR" dirty="0"/>
              <a:t>(::)</a:t>
            </a:r>
            <a:r>
              <a:rPr lang="ko-KR" altLang="en-US" dirty="0"/>
              <a:t>로 접근 가능</a:t>
            </a:r>
            <a:endParaRPr lang="en-US" altLang="ko-KR" dirty="0"/>
          </a:p>
          <a:p>
            <a:pPr lvl="1"/>
            <a:r>
              <a:rPr lang="en-US" altLang="ko-KR" b="1" dirty="0">
                <a:latin typeface="+mn-lt"/>
              </a:rPr>
              <a:t>static </a:t>
            </a:r>
            <a:r>
              <a:rPr lang="ko-KR" altLang="en-US" b="1" dirty="0">
                <a:latin typeface="+mn-lt"/>
              </a:rPr>
              <a:t>멤버는 클래스마다 오직 한 개만 생성되기 때문</a:t>
            </a:r>
            <a:endParaRPr lang="en-US" altLang="ko-KR" b="1" dirty="0">
              <a:latin typeface="+mn-lt"/>
            </a:endParaRPr>
          </a:p>
          <a:p>
            <a:pPr lvl="1"/>
            <a:endParaRPr lang="en-US" altLang="ko-KR" b="1" dirty="0">
              <a:latin typeface="+mn-lt"/>
            </a:endParaRP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b="1" dirty="0">
                <a:latin typeface="+mn-lt"/>
              </a:rPr>
              <a:t>non-static </a:t>
            </a:r>
            <a:r>
              <a:rPr lang="ko-KR" altLang="en-US" b="1" dirty="0">
                <a:latin typeface="+mn-lt"/>
              </a:rPr>
              <a:t>멤버는 클래스 이름을 접근 불가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2927648" y="2046541"/>
            <a:ext cx="1991251" cy="33855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pPr fontAlgn="base" latinLnBrk="0"/>
            <a:r>
              <a:rPr lang="ko-KR" altLang="en-US" sz="1600" dirty="0" err="1"/>
              <a:t>클래스명</a:t>
            </a:r>
            <a:r>
              <a:rPr lang="en-US" altLang="ko-KR" sz="1600" dirty="0"/>
              <a:t>::static</a:t>
            </a:r>
            <a:r>
              <a:rPr lang="ko-KR" altLang="en-US" sz="1600" dirty="0"/>
              <a:t>멤버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2927648" y="2565213"/>
            <a:ext cx="6916100" cy="58477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fontAlgn="base" latinLnBrk="0"/>
            <a:r>
              <a:rPr lang="en-US" altLang="ko-KR" sz="1600" dirty="0" err="1"/>
              <a:t>han.sharedMoney</a:t>
            </a:r>
            <a:r>
              <a:rPr lang="en-US" altLang="ko-KR" sz="1600" dirty="0"/>
              <a:t> = 200; 	&lt;-&gt; 	</a:t>
            </a:r>
            <a:r>
              <a:rPr lang="en-US" altLang="ko-KR" sz="1600" b="1" dirty="0"/>
              <a:t>Person::</a:t>
            </a:r>
            <a:r>
              <a:rPr lang="en-US" altLang="ko-KR" sz="1600" b="1" dirty="0" err="1"/>
              <a:t>sharedMoney</a:t>
            </a:r>
            <a:r>
              <a:rPr lang="en-US" altLang="ko-KR" sz="1600" b="1" dirty="0"/>
              <a:t> </a:t>
            </a:r>
            <a:r>
              <a:rPr lang="en-US" altLang="ko-KR" sz="1600" dirty="0"/>
              <a:t>= 200; </a:t>
            </a:r>
            <a:r>
              <a:rPr lang="en-US" altLang="ko-KR" sz="1600" dirty="0" err="1"/>
              <a:t>lee.addShared</a:t>
            </a:r>
            <a:r>
              <a:rPr lang="en-US" altLang="ko-KR" sz="1600" dirty="0"/>
              <a:t>(200); 	&lt;-&gt; 	</a:t>
            </a:r>
            <a:r>
              <a:rPr lang="en-US" altLang="ko-KR" sz="1600" b="1" dirty="0"/>
              <a:t>Person::</a:t>
            </a:r>
            <a:r>
              <a:rPr lang="en-US" altLang="ko-KR" sz="1600" b="1" dirty="0" err="1"/>
              <a:t>addShared</a:t>
            </a:r>
            <a:r>
              <a:rPr lang="en-US" altLang="ko-KR" sz="1600" b="1" dirty="0"/>
              <a:t>(200)</a:t>
            </a:r>
            <a:r>
              <a:rPr lang="en-US" altLang="ko-KR" sz="1600" dirty="0"/>
              <a:t>;</a:t>
            </a:r>
            <a:endParaRPr lang="ko-KR" altLang="en-US" sz="1600" dirty="0"/>
          </a:p>
        </p:txBody>
      </p:sp>
      <p:sp>
        <p:nvSpPr>
          <p:cNvPr id="7" name="직사각형 6"/>
          <p:cNvSpPr/>
          <p:nvPr/>
        </p:nvSpPr>
        <p:spPr>
          <a:xfrm>
            <a:off x="2999656" y="4180734"/>
            <a:ext cx="8064896" cy="58477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fontAlgn="base" latinLnBrk="0"/>
            <a:r>
              <a:rPr lang="en-US" altLang="ko-KR" sz="1600" b="1" dirty="0"/>
              <a:t>Person::money = 100; // </a:t>
            </a:r>
            <a:r>
              <a:rPr lang="ko-KR" altLang="en-US" sz="1600" b="1" dirty="0"/>
              <a:t>컴파일 오류</a:t>
            </a:r>
            <a:r>
              <a:rPr lang="en-US" altLang="ko-KR" sz="1600" dirty="0"/>
              <a:t>. non-static </a:t>
            </a:r>
            <a:r>
              <a:rPr lang="ko-KR" altLang="en-US" sz="1600" dirty="0"/>
              <a:t>멤버는 클래스 명으로 접근불가</a:t>
            </a:r>
          </a:p>
          <a:p>
            <a:pPr fontAlgn="base" latinLnBrk="0"/>
            <a:r>
              <a:rPr lang="en-US" altLang="ko-KR" sz="1600" b="1" dirty="0"/>
              <a:t>Person::</a:t>
            </a:r>
            <a:r>
              <a:rPr lang="en-US" altLang="ko-KR" sz="1600" b="1" dirty="0" err="1"/>
              <a:t>addMoney</a:t>
            </a:r>
            <a:r>
              <a:rPr lang="en-US" altLang="ko-KR" sz="1600" b="1" dirty="0"/>
              <a:t>(200); // </a:t>
            </a:r>
            <a:r>
              <a:rPr lang="ko-KR" altLang="en-US" sz="1600" b="1" dirty="0"/>
              <a:t>컴파일 오류</a:t>
            </a:r>
            <a:r>
              <a:rPr lang="en-US" altLang="ko-KR" sz="1600" dirty="0"/>
              <a:t>. non-static </a:t>
            </a:r>
            <a:r>
              <a:rPr lang="ko-KR" altLang="en-US" sz="1600" dirty="0"/>
              <a:t>멤버는 클래스 명으로 접근불가</a:t>
            </a:r>
          </a:p>
        </p:txBody>
      </p:sp>
    </p:spTree>
    <p:extLst>
      <p:ext uri="{BB962C8B-B14F-4D97-AF65-F5344CB8AC3E}">
        <p14:creationId xmlns:p14="http://schemas.microsoft.com/office/powerpoint/2010/main" val="80137140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static </a:t>
            </a:r>
            <a:r>
              <a:rPr lang="ko-KR" altLang="en-US" dirty="0"/>
              <a:t>멤버 함수는 </a:t>
            </a:r>
            <a:r>
              <a:rPr lang="en-US" altLang="ko-KR" dirty="0"/>
              <a:t>static </a:t>
            </a:r>
            <a:r>
              <a:rPr lang="ko-KR" altLang="en-US" dirty="0"/>
              <a:t>멤버만 접근 가능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>
          <a:xfrm>
            <a:off x="1706743" y="1340768"/>
            <a:ext cx="8925761" cy="2592288"/>
          </a:xfrm>
        </p:spPr>
        <p:txBody>
          <a:bodyPr vert="horz">
            <a:noAutofit/>
          </a:bodyPr>
          <a:lstStyle/>
          <a:p>
            <a:pPr lvl="1">
              <a:spcBef>
                <a:spcPts val="1200"/>
              </a:spcBef>
            </a:pPr>
            <a:r>
              <a:rPr lang="en-US" altLang="ko-KR" b="1" dirty="0">
                <a:latin typeface="+mj-lt"/>
              </a:rPr>
              <a:t>static </a:t>
            </a:r>
            <a:r>
              <a:rPr lang="ko-KR" altLang="en-US" b="1" dirty="0">
                <a:latin typeface="+mj-lt"/>
              </a:rPr>
              <a:t>멤버 함수가 접근할 수 있는 것</a:t>
            </a:r>
            <a:endParaRPr lang="en-US" altLang="ko-KR" b="1" dirty="0">
              <a:latin typeface="+mj-lt"/>
            </a:endParaRPr>
          </a:p>
          <a:p>
            <a:pPr lvl="2">
              <a:lnSpc>
                <a:spcPts val="2500"/>
              </a:lnSpc>
              <a:spcBef>
                <a:spcPts val="0"/>
              </a:spcBef>
            </a:pPr>
            <a:r>
              <a:rPr lang="en-US" altLang="ko-KR" sz="1800" dirty="0"/>
              <a:t>static </a:t>
            </a:r>
            <a:r>
              <a:rPr lang="ko-KR" altLang="en-US" sz="1800" dirty="0"/>
              <a:t>멤버 함수</a:t>
            </a:r>
            <a:endParaRPr lang="en-US" altLang="ko-KR" sz="1800" dirty="0"/>
          </a:p>
          <a:p>
            <a:pPr lvl="2">
              <a:lnSpc>
                <a:spcPts val="2500"/>
              </a:lnSpc>
              <a:spcBef>
                <a:spcPts val="0"/>
              </a:spcBef>
            </a:pPr>
            <a:r>
              <a:rPr lang="en-US" altLang="ko-KR" sz="1800" dirty="0"/>
              <a:t>static </a:t>
            </a:r>
            <a:r>
              <a:rPr lang="ko-KR" altLang="en-US" sz="1800" dirty="0"/>
              <a:t>멤버 변수</a:t>
            </a:r>
            <a:endParaRPr lang="en-US" altLang="ko-KR" sz="1800" dirty="0"/>
          </a:p>
          <a:p>
            <a:pPr lvl="2">
              <a:lnSpc>
                <a:spcPts val="2500"/>
              </a:lnSpc>
              <a:spcBef>
                <a:spcPts val="0"/>
              </a:spcBef>
            </a:pPr>
            <a:r>
              <a:rPr lang="ko-KR" altLang="en-US" sz="1800" dirty="0"/>
              <a:t>함수 내의 지역 변수</a:t>
            </a:r>
            <a:endParaRPr lang="en-US" altLang="ko-KR" sz="1800" dirty="0"/>
          </a:p>
          <a:p>
            <a:pPr lvl="1">
              <a:spcBef>
                <a:spcPts val="1200"/>
              </a:spcBef>
            </a:pPr>
            <a:r>
              <a:rPr lang="en-US" altLang="ko-KR" b="1" dirty="0">
                <a:latin typeface="+mj-lt"/>
              </a:rPr>
              <a:t>static </a:t>
            </a:r>
            <a:r>
              <a:rPr lang="ko-KR" altLang="en-US" b="1" dirty="0">
                <a:latin typeface="+mj-lt"/>
              </a:rPr>
              <a:t>멤버 함수는 </a:t>
            </a:r>
            <a:r>
              <a:rPr lang="en-US" altLang="ko-KR" b="1" dirty="0">
                <a:latin typeface="+mj-lt"/>
              </a:rPr>
              <a:t>non-static </a:t>
            </a:r>
            <a:r>
              <a:rPr lang="ko-KR" altLang="en-US" b="1" dirty="0">
                <a:latin typeface="+mj-lt"/>
              </a:rPr>
              <a:t>멤버에 접근 불가</a:t>
            </a:r>
            <a:endParaRPr lang="en-US" altLang="ko-KR" b="1" dirty="0">
              <a:latin typeface="+mj-lt"/>
            </a:endParaRPr>
          </a:p>
          <a:p>
            <a:pPr lvl="2">
              <a:lnSpc>
                <a:spcPts val="2500"/>
              </a:lnSpc>
              <a:spcBef>
                <a:spcPts val="0"/>
              </a:spcBef>
            </a:pPr>
            <a:r>
              <a:rPr lang="ko-KR" altLang="en-US" sz="1800" dirty="0"/>
              <a:t>객체가 생성되지 않은 시점에서 </a:t>
            </a:r>
            <a:r>
              <a:rPr lang="en-US" altLang="ko-KR" sz="1800" dirty="0"/>
              <a:t>static </a:t>
            </a:r>
            <a:r>
              <a:rPr lang="ko-KR" altLang="en-US" sz="1800" dirty="0"/>
              <a:t>멤버 함수가 호출될 수 있기 때문</a:t>
            </a:r>
          </a:p>
        </p:txBody>
      </p:sp>
    </p:spTree>
    <p:extLst>
      <p:ext uri="{BB962C8B-B14F-4D97-AF65-F5344CB8AC3E}">
        <p14:creationId xmlns:p14="http://schemas.microsoft.com/office/powerpoint/2010/main" val="236027136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711624" y="73301"/>
            <a:ext cx="4680520" cy="576064"/>
          </a:xfrm>
        </p:spPr>
        <p:txBody>
          <a:bodyPr>
            <a:normAutofit/>
          </a:bodyPr>
          <a:lstStyle/>
          <a:p>
            <a:r>
              <a:rPr lang="en-US" altLang="ko-KR" sz="2400" dirty="0"/>
              <a:t> </a:t>
            </a:r>
            <a:r>
              <a:rPr lang="ko-KR" altLang="en-US" sz="2400" dirty="0"/>
              <a:t>문제유형 </a:t>
            </a:r>
            <a:r>
              <a:rPr lang="en-US" altLang="ko-KR" sz="2400" dirty="0"/>
              <a:t>(</a:t>
            </a:r>
            <a:r>
              <a:rPr lang="ko-KR" altLang="en-US" sz="2400" dirty="0"/>
              <a:t>단답형</a:t>
            </a:r>
            <a:r>
              <a:rPr lang="en-US" altLang="ko-KR" sz="2400" dirty="0"/>
              <a:t>)</a:t>
            </a:r>
            <a:endParaRPr lang="ko-KR" altLang="en-US" sz="2400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A46D0440-ADC7-4EA3-816B-4970B3DF4AF2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1775520" y="1219351"/>
            <a:ext cx="10009112" cy="2090184"/>
          </a:xfrm>
        </p:spPr>
        <p:txBody>
          <a:bodyPr/>
          <a:lstStyle/>
          <a:p>
            <a:pPr marL="0" indent="0" rtl="0">
              <a:spcBef>
                <a:spcPts val="0"/>
              </a:spcBef>
              <a:spcAft>
                <a:spcPts val="500"/>
              </a:spcAft>
              <a:buNone/>
            </a:pP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13. </a:t>
            </a:r>
            <a:r>
              <a:rPr lang="ko-KR" altLang="en-US" i="0" u="none" strike="noStrike" dirty="0"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다음 코드는 </a:t>
            </a:r>
            <a:r>
              <a:rPr lang="en-US" altLang="ko-KR" i="0" u="none" strike="noStrike" dirty="0"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Circle </a:t>
            </a:r>
            <a:r>
              <a:rPr lang="ko-KR" altLang="en-US" i="0" u="none" strike="noStrike" dirty="0"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클래스의 </a:t>
            </a:r>
            <a:r>
              <a:rPr lang="ko-KR" altLang="en-US" i="0" u="none" strike="noStrike" dirty="0" err="1"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선언부이다</a:t>
            </a:r>
            <a:r>
              <a:rPr lang="en-US" altLang="ko-KR" i="0" u="none" strike="noStrike" dirty="0"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 </a:t>
            </a:r>
            <a:r>
              <a:rPr lang="ko-KR" altLang="en-US" i="0" u="none" strike="noStrike" dirty="0"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틀린 부분을 수정하라</a:t>
            </a:r>
            <a:r>
              <a:rPr lang="en-US" altLang="ko-KR" i="0" u="none" strike="noStrike" dirty="0"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</a:t>
            </a:r>
          </a:p>
          <a:p>
            <a:pPr marL="320040" lvl="1" indent="0">
              <a:spcBef>
                <a:spcPts val="0"/>
              </a:spcBef>
              <a:spcAft>
                <a:spcPts val="500"/>
              </a:spcAft>
              <a:buNone/>
            </a:pPr>
            <a:endParaRPr lang="en-US" altLang="ko-KR" i="0" u="none" strike="noStrike" dirty="0">
              <a:effectLst/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319088" lvl="1" indent="668338">
              <a:spcBef>
                <a:spcPts val="0"/>
              </a:spcBef>
              <a:spcAft>
                <a:spcPts val="500"/>
              </a:spcAft>
              <a:buNone/>
            </a:pP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class Circle {</a:t>
            </a:r>
          </a:p>
          <a:p>
            <a:pPr marL="319088" lvl="1" indent="668338">
              <a:spcBef>
                <a:spcPts val="0"/>
              </a:spcBef>
              <a:spcAft>
                <a:spcPts val="500"/>
              </a:spcAft>
              <a:buNone/>
            </a:pPr>
            <a:r>
              <a:rPr lang="en-US" altLang="ko-KR" sz="16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    int radius;</a:t>
            </a:r>
          </a:p>
          <a:p>
            <a:pPr marL="319088" lvl="1" indent="668338">
              <a:spcBef>
                <a:spcPts val="0"/>
              </a:spcBef>
              <a:spcAft>
                <a:spcPts val="500"/>
              </a:spcAft>
              <a:buNone/>
            </a:pPr>
            <a:r>
              <a:rPr lang="en-US" altLang="ko-KR" sz="16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    double </a:t>
            </a:r>
            <a:r>
              <a:rPr lang="en-US" altLang="ko-KR" sz="16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getArea</a:t>
            </a:r>
            <a:r>
              <a:rPr lang="en-US" altLang="ko-KR" sz="16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();</a:t>
            </a:r>
          </a:p>
          <a:p>
            <a:pPr marL="319088" lvl="1" indent="668338">
              <a:spcBef>
                <a:spcPts val="0"/>
              </a:spcBef>
              <a:spcAft>
                <a:spcPts val="500"/>
              </a:spcAft>
              <a:buNone/>
            </a:pPr>
            <a:r>
              <a:rPr lang="en-US" altLang="ko-KR" sz="16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}</a:t>
            </a:r>
            <a:endParaRPr lang="ko-KR" altLang="en-US" sz="16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8C98F7C-32C0-47B1-BB67-8D4ECDF32BA6}"/>
              </a:ext>
            </a:extLst>
          </p:cNvPr>
          <p:cNvSpPr txBox="1"/>
          <p:nvPr/>
        </p:nvSpPr>
        <p:spPr>
          <a:xfrm>
            <a:off x="3215680" y="2934964"/>
            <a:ext cx="1728192" cy="374571"/>
          </a:xfrm>
          <a:prstGeom prst="wedgeRoundRectCallout">
            <a:avLst>
              <a:gd name="adj1" fmla="val -59055"/>
              <a:gd name="adj2" fmla="val -26109"/>
              <a:gd name="adj3" fmla="val 16667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FF0000"/>
                </a:solidFill>
              </a:rPr>
              <a:t>; </a:t>
            </a:r>
            <a:r>
              <a:rPr lang="ko-KR" altLang="en-US" sz="1600" dirty="0">
                <a:solidFill>
                  <a:srgbClr val="FF0000"/>
                </a:solidFill>
              </a:rPr>
              <a:t>이 빠져 있음</a:t>
            </a: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3C2FAE6-1142-4469-9D33-D7869B9F2E95}"/>
              </a:ext>
            </a:extLst>
          </p:cNvPr>
          <p:cNvSpPr txBox="1">
            <a:spLocks/>
          </p:cNvSpPr>
          <p:nvPr/>
        </p:nvSpPr>
        <p:spPr>
          <a:xfrm>
            <a:off x="1775520" y="3645024"/>
            <a:ext cx="10009112" cy="2376264"/>
          </a:xfrm>
          <a:prstGeom prst="rect">
            <a:avLst/>
          </a:prstGeom>
        </p:spPr>
        <p:txBody>
          <a:bodyPr vert="horz">
            <a:noAutofit/>
          </a:bodyPr>
          <a:lstStyle>
            <a:lvl1pPr marL="320040" indent="-320040" algn="l" rtl="0" eaLnBrk="1" latinLnBrk="1" hangingPunct="1">
              <a:spcBef>
                <a:spcPts val="700"/>
              </a:spcBef>
              <a:spcAft>
                <a:spcPts val="600"/>
              </a:spcAft>
              <a:buClr>
                <a:schemeClr val="accent2"/>
              </a:buClr>
              <a:buSzPct val="60000"/>
              <a:buFont typeface="Wingdings"/>
              <a:buChar char=""/>
              <a:defRPr kumimoji="0" lang="ko-KR" altLang="en-US" sz="20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1" hangingPunct="1">
              <a:spcBef>
                <a:spcPts val="550"/>
              </a:spcBef>
              <a:spcAft>
                <a:spcPts val="600"/>
              </a:spcAft>
              <a:buClr>
                <a:schemeClr val="accent1"/>
              </a:buClr>
              <a:buSzPct val="70000"/>
              <a:buFont typeface="Wingdings 2"/>
              <a:buChar char=""/>
              <a:defRPr kumimoji="0" lang="ko-KR" altLang="en-US" sz="1800" kern="1200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2pPr>
            <a:lvl3pPr marL="914400" indent="-228600" algn="l" rtl="0" eaLnBrk="1" latinLnBrk="1" hangingPunct="1">
              <a:lnSpc>
                <a:spcPts val="2600"/>
              </a:lnSpc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lang="ko-KR" altLang="en-US" sz="1600" kern="1200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3pPr>
            <a:lvl4pPr marL="1371600" indent="-228600" algn="l" rtl="0" eaLnBrk="1" latinLnBrk="1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lang="ko-KR" altLang="en-US" sz="1400" kern="1200" dirty="0" smtClean="0">
                <a:solidFill>
                  <a:schemeClr val="tx1"/>
                </a:solidFill>
                <a:latin typeface="휴먼편지체" pitchFamily="18" charset="-127"/>
                <a:ea typeface="휴먼편지체" pitchFamily="18" charset="-127"/>
                <a:cs typeface="+mn-cs"/>
              </a:defRPr>
            </a:lvl4pPr>
            <a:lvl5pPr marL="1828800" indent="-228600" algn="l" rtl="0" eaLnBrk="1" latinLnBrk="1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5pPr>
            <a:lvl6pPr marL="2103120" indent="-228600" algn="l" rtl="0" eaLnBrk="1" latinLnBrk="1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1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500"/>
              </a:spcAft>
              <a:buFont typeface="Wingdings"/>
              <a:buNone/>
            </a:pP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14. 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다음 코드는 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Tower 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클래스를 작성한 사례이다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 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틀린 부분을 수정하라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</a:t>
            </a:r>
          </a:p>
          <a:p>
            <a:pPr marL="320040" lvl="1" indent="0">
              <a:spcBef>
                <a:spcPts val="0"/>
              </a:spcBef>
              <a:spcAft>
                <a:spcPts val="500"/>
              </a:spcAft>
              <a:buFont typeface="Wingdings 2"/>
              <a:buNone/>
            </a:pPr>
            <a:endParaRPr lang="en-US" altLang="ko-KR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319088" lvl="1" indent="668338">
              <a:spcBef>
                <a:spcPts val="0"/>
              </a:spcBef>
              <a:spcAft>
                <a:spcPts val="500"/>
              </a:spcAft>
              <a:buFont typeface="Wingdings 2"/>
              <a:buNone/>
            </a:pP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class Tower {</a:t>
            </a:r>
          </a:p>
          <a:p>
            <a:pPr marL="319088" lvl="1" indent="668338">
              <a:spcBef>
                <a:spcPts val="0"/>
              </a:spcBef>
              <a:spcAft>
                <a:spcPts val="500"/>
              </a:spcAft>
              <a:buFont typeface="Wingdings 2"/>
              <a:buNone/>
            </a:pPr>
            <a:r>
              <a:rPr lang="ko-KR" altLang="en-US" sz="16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    </a:t>
            </a:r>
            <a:r>
              <a:rPr lang="en-US" altLang="ko-KR" sz="16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int height = 20;</a:t>
            </a:r>
          </a:p>
          <a:p>
            <a:pPr marL="319088" lvl="1" indent="668338">
              <a:spcBef>
                <a:spcPts val="0"/>
              </a:spcBef>
              <a:spcAft>
                <a:spcPts val="500"/>
              </a:spcAft>
              <a:buFont typeface="Wingdings 2"/>
              <a:buNone/>
            </a:pPr>
            <a:r>
              <a:rPr lang="en-US" altLang="ko-KR" sz="16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public:</a:t>
            </a:r>
          </a:p>
          <a:p>
            <a:pPr marL="319088" lvl="1" indent="668338">
              <a:spcBef>
                <a:spcPts val="0"/>
              </a:spcBef>
              <a:spcAft>
                <a:spcPts val="500"/>
              </a:spcAft>
              <a:buFont typeface="Wingdings 2"/>
              <a:buNone/>
            </a:pPr>
            <a:r>
              <a:rPr lang="en-US" altLang="ko-KR" sz="16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    Tower() { height = 10; return; }</a:t>
            </a:r>
          </a:p>
          <a:p>
            <a:pPr marL="319088" lvl="1" indent="668338">
              <a:spcBef>
                <a:spcPts val="0"/>
              </a:spcBef>
              <a:spcAft>
                <a:spcPts val="500"/>
              </a:spcAft>
              <a:buFont typeface="Wingdings 2"/>
              <a:buNone/>
            </a:pPr>
            <a:r>
              <a:rPr lang="en-US" altLang="ko-KR" sz="16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};</a:t>
            </a:r>
            <a:endParaRPr lang="ko-KR" altLang="en-US" sz="16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FEC8FB-BAE9-47BC-A491-E27F1AA1BEE4}"/>
              </a:ext>
            </a:extLst>
          </p:cNvPr>
          <p:cNvSpPr txBox="1"/>
          <p:nvPr/>
        </p:nvSpPr>
        <p:spPr>
          <a:xfrm>
            <a:off x="5231905" y="4725144"/>
            <a:ext cx="4320480" cy="374571"/>
          </a:xfrm>
          <a:prstGeom prst="wedgeRoundRectCallout">
            <a:avLst>
              <a:gd name="adj1" fmla="val -59055"/>
              <a:gd name="adj2" fmla="val -26109"/>
              <a:gd name="adj3" fmla="val 16667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FF0000"/>
                </a:solidFill>
              </a:rPr>
              <a:t>클래스의 멤버변수에서는 초기화 할 수 없다</a:t>
            </a:r>
            <a:r>
              <a:rPr lang="en-US" altLang="ko-KR" sz="1600" dirty="0">
                <a:solidFill>
                  <a:srgbClr val="FF0000"/>
                </a:solidFill>
              </a:rPr>
              <a:t>.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5E2BA3-17D4-449A-B22A-23AEAACC8BB6}"/>
              </a:ext>
            </a:extLst>
          </p:cNvPr>
          <p:cNvSpPr txBox="1"/>
          <p:nvPr/>
        </p:nvSpPr>
        <p:spPr>
          <a:xfrm>
            <a:off x="6456040" y="5435204"/>
            <a:ext cx="2232248" cy="374571"/>
          </a:xfrm>
          <a:prstGeom prst="wedgeRoundRectCallout">
            <a:avLst>
              <a:gd name="adj1" fmla="val -59055"/>
              <a:gd name="adj2" fmla="val -26109"/>
              <a:gd name="adj3" fmla="val 16667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1600">
                <a:solidFill>
                  <a:srgbClr val="FF0000"/>
                </a:solidFill>
              </a:rPr>
              <a:t>생성자는 리턴이 없다</a:t>
            </a:r>
            <a:r>
              <a:rPr lang="en-US" altLang="ko-KR" sz="1600" dirty="0">
                <a:solidFill>
                  <a:srgbClr val="FF0000"/>
                </a:solidFill>
              </a:rPr>
              <a:t>.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0680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  <p:bldP spid="8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711624" y="73301"/>
            <a:ext cx="5112568" cy="576064"/>
          </a:xfrm>
        </p:spPr>
        <p:txBody>
          <a:bodyPr>
            <a:normAutofit/>
          </a:bodyPr>
          <a:lstStyle/>
          <a:p>
            <a:r>
              <a:rPr lang="ko-KR" altLang="en-US" dirty="0"/>
              <a:t>문제유형 단답형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A46D0440-ADC7-4EA3-816B-4970B3DF4AF2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1775520" y="1219348"/>
            <a:ext cx="10009112" cy="4873945"/>
          </a:xfrm>
        </p:spPr>
        <p:txBody>
          <a:bodyPr/>
          <a:lstStyle/>
          <a:p>
            <a:pPr marL="269875" indent="-269875" rtl="0">
              <a:lnSpc>
                <a:spcPts val="2700"/>
              </a:lnSpc>
              <a:spcBef>
                <a:spcPts val="0"/>
              </a:spcBef>
              <a:spcAft>
                <a:spcPts val="500"/>
              </a:spcAft>
              <a:buNone/>
            </a:pP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15. </a:t>
            </a:r>
            <a:r>
              <a:rPr lang="ko-KR" altLang="en-US" i="0" u="none" strike="noStrike" dirty="0"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다음 코드는 </a:t>
            </a:r>
            <a:r>
              <a:rPr lang="en-US" altLang="ko-KR" i="0" u="none" strike="noStrike" dirty="0"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Calendar </a:t>
            </a:r>
            <a:r>
              <a:rPr lang="ko-KR" altLang="en-US" i="0" u="none" strike="noStrike" dirty="0"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클래스의 </a:t>
            </a:r>
            <a:r>
              <a:rPr lang="ko-KR" altLang="en-US" i="0" u="none" strike="noStrike" dirty="0" err="1"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선언부이다</a:t>
            </a:r>
            <a:r>
              <a:rPr lang="en-US" altLang="ko-KR" i="0" u="none" strike="noStrike" dirty="0"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 year</a:t>
            </a:r>
            <a:r>
              <a:rPr lang="ko-KR" altLang="en-US" i="0" u="none" strike="noStrike" dirty="0"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를 </a:t>
            </a:r>
            <a:r>
              <a:rPr lang="en-US" altLang="ko-KR" i="0" u="none" strike="noStrike" dirty="0"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10</a:t>
            </a:r>
            <a:r>
              <a:rPr lang="ko-KR" altLang="en-US" i="0" u="none" strike="noStrike" dirty="0"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으로 초기화하는 생성자와 </a:t>
            </a:r>
            <a:r>
              <a:rPr lang="en-US" altLang="ko-KR" i="0" u="none" strike="noStrike" dirty="0"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year</a:t>
            </a:r>
            <a:r>
              <a:rPr lang="ko-KR" altLang="en-US" i="0" u="none" strike="noStrike" dirty="0"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값을 </a:t>
            </a:r>
            <a:r>
              <a:rPr lang="ko-KR" altLang="en-US" i="0" u="none" strike="noStrike" dirty="0" err="1"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리턴하는</a:t>
            </a:r>
            <a:r>
              <a:rPr lang="ko-KR" altLang="en-US" i="0" u="none" strike="noStrike" dirty="0"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en-US" altLang="ko-KR" i="0" u="none" strike="noStrike" dirty="0" err="1"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getYear</a:t>
            </a:r>
            <a:r>
              <a:rPr lang="en-US" altLang="ko-KR" i="0" u="none" strike="noStrike" dirty="0"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()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를 구현하라</a:t>
            </a:r>
            <a:endParaRPr lang="en-US" altLang="ko-KR" i="0" u="none" strike="noStrike" dirty="0">
              <a:effectLst/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0" indent="0" rtl="0">
              <a:lnSpc>
                <a:spcPts val="2700"/>
              </a:lnSpc>
              <a:spcBef>
                <a:spcPts val="0"/>
              </a:spcBef>
              <a:spcAft>
                <a:spcPts val="500"/>
              </a:spcAft>
              <a:buNone/>
            </a:pPr>
            <a:endParaRPr lang="en-US" altLang="ko-KR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319088" lvl="1" indent="668338">
              <a:lnSpc>
                <a:spcPts val="2700"/>
              </a:lnSpc>
              <a:spcBef>
                <a:spcPts val="0"/>
              </a:spcBef>
              <a:spcAft>
                <a:spcPts val="500"/>
              </a:spcAft>
              <a:buNone/>
            </a:pPr>
            <a:r>
              <a:rPr lang="en-US" altLang="ko-KR" sz="16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class Calendar {</a:t>
            </a:r>
          </a:p>
          <a:p>
            <a:pPr marL="319088" lvl="1" indent="668338">
              <a:lnSpc>
                <a:spcPts val="2700"/>
              </a:lnSpc>
              <a:spcBef>
                <a:spcPts val="0"/>
              </a:spcBef>
              <a:spcAft>
                <a:spcPts val="500"/>
              </a:spcAft>
              <a:buNone/>
            </a:pPr>
            <a:r>
              <a:rPr lang="en-US" altLang="ko-KR" sz="16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private:</a:t>
            </a:r>
          </a:p>
          <a:p>
            <a:pPr marL="319088" lvl="1" indent="668338">
              <a:lnSpc>
                <a:spcPts val="2700"/>
              </a:lnSpc>
              <a:spcBef>
                <a:spcPts val="0"/>
              </a:spcBef>
              <a:spcAft>
                <a:spcPts val="500"/>
              </a:spcAft>
              <a:buNone/>
            </a:pPr>
            <a:r>
              <a:rPr lang="en-US" altLang="ko-KR" sz="16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    int year;</a:t>
            </a:r>
          </a:p>
          <a:p>
            <a:pPr marL="319088" lvl="1" indent="668338">
              <a:lnSpc>
                <a:spcPts val="2700"/>
              </a:lnSpc>
              <a:spcBef>
                <a:spcPts val="0"/>
              </a:spcBef>
              <a:spcAft>
                <a:spcPts val="500"/>
              </a:spcAft>
              <a:buNone/>
            </a:pPr>
            <a:r>
              <a:rPr lang="en-US" altLang="ko-KR" sz="16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public:</a:t>
            </a:r>
          </a:p>
          <a:p>
            <a:pPr marL="319088" lvl="1" indent="668338">
              <a:lnSpc>
                <a:spcPts val="2700"/>
              </a:lnSpc>
              <a:spcBef>
                <a:spcPts val="0"/>
              </a:spcBef>
              <a:spcAft>
                <a:spcPts val="500"/>
              </a:spcAft>
              <a:buNone/>
            </a:pPr>
            <a:r>
              <a:rPr lang="en-US" altLang="ko-KR" sz="16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    Calendar();</a:t>
            </a:r>
          </a:p>
          <a:p>
            <a:pPr marL="319088" lvl="1" indent="668338">
              <a:lnSpc>
                <a:spcPts val="2700"/>
              </a:lnSpc>
              <a:spcBef>
                <a:spcPts val="0"/>
              </a:spcBef>
              <a:spcAft>
                <a:spcPts val="500"/>
              </a:spcAft>
              <a:buNone/>
            </a:pPr>
            <a:r>
              <a:rPr lang="en-US" altLang="ko-KR" sz="16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    int </a:t>
            </a:r>
            <a:r>
              <a:rPr lang="en-US" altLang="ko-KR" sz="16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getYear</a:t>
            </a:r>
            <a:r>
              <a:rPr lang="en-US" altLang="ko-KR" sz="16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();</a:t>
            </a:r>
          </a:p>
          <a:p>
            <a:pPr marL="319088" lvl="1" indent="668338">
              <a:lnSpc>
                <a:spcPts val="2700"/>
              </a:lnSpc>
              <a:spcBef>
                <a:spcPts val="0"/>
              </a:spcBef>
              <a:spcAft>
                <a:spcPts val="500"/>
              </a:spcAft>
              <a:buNone/>
            </a:pPr>
            <a:r>
              <a:rPr lang="en-US" altLang="ko-KR" sz="16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};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8C98F7C-32C0-47B1-BB67-8D4ECDF32BA6}"/>
              </a:ext>
            </a:extLst>
          </p:cNvPr>
          <p:cNvSpPr txBox="1"/>
          <p:nvPr/>
        </p:nvSpPr>
        <p:spPr>
          <a:xfrm>
            <a:off x="7680176" y="2564904"/>
            <a:ext cx="3744416" cy="132343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Calendar :: Calendar() { year = 10; }</a:t>
            </a:r>
          </a:p>
          <a:p>
            <a:r>
              <a:rPr lang="en-US" altLang="ko-KR" sz="1600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                 </a:t>
            </a:r>
          </a:p>
          <a:p>
            <a:r>
              <a:rPr lang="en-US" altLang="ko-KR" sz="1600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int Calendar :: </a:t>
            </a:r>
            <a:r>
              <a:rPr lang="en-US" altLang="ko-KR" sz="1600" dirty="0" err="1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getYear</a:t>
            </a:r>
            <a:r>
              <a:rPr lang="en-US" altLang="ko-KR" sz="1600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() { </a:t>
            </a:r>
          </a:p>
          <a:p>
            <a:r>
              <a:rPr lang="en-US" altLang="ko-KR" sz="1600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    return year; </a:t>
            </a:r>
          </a:p>
          <a:p>
            <a:r>
              <a:rPr lang="en-US" altLang="ko-KR" sz="1600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}</a:t>
            </a:r>
            <a:endParaRPr lang="ko-KR" altLang="en-US" sz="1600" dirty="0">
              <a:solidFill>
                <a:schemeClr val="tx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4" name="자유형: 도형 3">
            <a:extLst>
              <a:ext uri="{FF2B5EF4-FFF2-40B4-BE49-F238E27FC236}">
                <a16:creationId xmlns:a16="http://schemas.microsoft.com/office/drawing/2014/main" id="{ACDC8991-E377-4518-95ED-ABE9886FD5C8}"/>
              </a:ext>
            </a:extLst>
          </p:cNvPr>
          <p:cNvSpPr/>
          <p:nvPr/>
        </p:nvSpPr>
        <p:spPr>
          <a:xfrm>
            <a:off x="3111415" y="2749337"/>
            <a:ext cx="4418577" cy="3083272"/>
          </a:xfrm>
          <a:custGeom>
            <a:avLst/>
            <a:gdLst>
              <a:gd name="connsiteX0" fmla="*/ 4418577 w 4418577"/>
              <a:gd name="connsiteY0" fmla="*/ 0 h 3083272"/>
              <a:gd name="connsiteX1" fmla="*/ 2933444 w 4418577"/>
              <a:gd name="connsiteY1" fmla="*/ 2835254 h 3083272"/>
              <a:gd name="connsiteX2" fmla="*/ 0 w 4418577"/>
              <a:gd name="connsiteY2" fmla="*/ 2755474 h 3083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418577" h="3083272">
                <a:moveTo>
                  <a:pt x="4418577" y="0"/>
                </a:moveTo>
                <a:cubicBezTo>
                  <a:pt x="4044225" y="1188004"/>
                  <a:pt x="3669873" y="2376008"/>
                  <a:pt x="2933444" y="2835254"/>
                </a:cubicBezTo>
                <a:cubicBezTo>
                  <a:pt x="2197015" y="3294500"/>
                  <a:pt x="1098507" y="3024987"/>
                  <a:pt x="0" y="2755474"/>
                </a:cubicBezTo>
              </a:path>
            </a:pathLst>
          </a:custGeom>
          <a:noFill/>
          <a:ln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7804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063552" y="44624"/>
            <a:ext cx="6408712" cy="576064"/>
          </a:xfrm>
        </p:spPr>
        <p:txBody>
          <a:bodyPr/>
          <a:lstStyle/>
          <a:p>
            <a:r>
              <a:rPr lang="en-US" altLang="ko-KR" dirty="0"/>
              <a:t> </a:t>
            </a:r>
            <a:r>
              <a:rPr lang="ko-KR" altLang="en-US" dirty="0"/>
              <a:t>문제유형 실습형 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DB10C776-7F5D-4E92-966B-6183E2AFF460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1343472" y="1196752"/>
            <a:ext cx="9721080" cy="935641"/>
          </a:xfrm>
          <a:noFill/>
        </p:spPr>
        <p:txBody>
          <a:bodyPr wrap="square" rtlCol="0">
            <a:sp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800" dirty="0">
                <a:latin typeface="굴림" panose="020B0600000101010101" pitchFamily="50" charset="-127"/>
                <a:ea typeface="굴림" panose="020B0600000101010101" pitchFamily="50" charset="-127"/>
              </a:rPr>
              <a:t>2-5. &lt;Enter&gt; </a:t>
            </a:r>
            <a:r>
              <a:rPr lang="ko-KR" altLang="en-US" sz="1800" dirty="0">
                <a:latin typeface="굴림" panose="020B0600000101010101" pitchFamily="50" charset="-127"/>
                <a:ea typeface="굴림" panose="020B0600000101010101" pitchFamily="50" charset="-127"/>
              </a:rPr>
              <a:t>키가 입력될 때까지 문자들을 읽고</a:t>
            </a:r>
            <a:r>
              <a:rPr lang="en-US" altLang="ko-KR" sz="1800" dirty="0"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ko-KR" altLang="en-US" sz="1800" dirty="0">
                <a:latin typeface="굴림" panose="020B0600000101010101" pitchFamily="50" charset="-127"/>
                <a:ea typeface="굴림" panose="020B0600000101010101" pitchFamily="50" charset="-127"/>
              </a:rPr>
              <a:t>입력된 문자 </a:t>
            </a:r>
            <a:r>
              <a:rPr lang="en-US" altLang="ko-KR" sz="1800" dirty="0">
                <a:latin typeface="굴림" panose="020B0600000101010101" pitchFamily="50" charset="-127"/>
                <a:ea typeface="굴림" panose="020B0600000101010101" pitchFamily="50" charset="-127"/>
              </a:rPr>
              <a:t>‘x’</a:t>
            </a:r>
            <a:r>
              <a:rPr lang="ko-KR" altLang="en-US" sz="1800" dirty="0">
                <a:latin typeface="굴림" panose="020B0600000101010101" pitchFamily="50" charset="-127"/>
                <a:ea typeface="굴림" panose="020B0600000101010101" pitchFamily="50" charset="-127"/>
              </a:rPr>
              <a:t>의 개수를 화면에 출력하라</a:t>
            </a:r>
            <a:endParaRPr lang="en-US" altLang="ko-KR" sz="18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269875" indent="-269875">
              <a:lnSpc>
                <a:spcPct val="150000"/>
              </a:lnSpc>
            </a:pPr>
            <a:endParaRPr lang="en-US" altLang="ko-KR" sz="1800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386DA7-7869-490F-BFA0-E7789AD462E4}"/>
              </a:ext>
            </a:extLst>
          </p:cNvPr>
          <p:cNvSpPr txBox="1"/>
          <p:nvPr/>
        </p:nvSpPr>
        <p:spPr>
          <a:xfrm>
            <a:off x="1786434" y="1809227"/>
            <a:ext cx="6336704" cy="64633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dirty="0"/>
              <a:t>문자들을 입력하라</a:t>
            </a:r>
            <a:r>
              <a:rPr lang="en-US" altLang="ko-KR" dirty="0"/>
              <a:t>(100</a:t>
            </a:r>
            <a:r>
              <a:rPr lang="ko-KR" altLang="en-US" dirty="0"/>
              <a:t>개미만</a:t>
            </a:r>
            <a:r>
              <a:rPr lang="en-US" altLang="ko-KR" dirty="0"/>
              <a:t>) </a:t>
            </a:r>
            <a:r>
              <a:rPr lang="en-US" altLang="ko-KR" dirty="0">
                <a:solidFill>
                  <a:srgbClr val="FF0000"/>
                </a:solidFill>
              </a:rPr>
              <a:t>Hexadecimal x-axe y-axe</a:t>
            </a:r>
          </a:p>
          <a:p>
            <a:r>
              <a:rPr lang="en-US" altLang="ko-KR" dirty="0"/>
              <a:t>X</a:t>
            </a:r>
            <a:r>
              <a:rPr lang="ko-KR" altLang="en-US" dirty="0"/>
              <a:t>의 개수는 </a:t>
            </a:r>
            <a:r>
              <a:rPr lang="en-US" altLang="ko-KR" dirty="0"/>
              <a:t>= </a:t>
            </a:r>
            <a:r>
              <a:rPr lang="en-US" altLang="ko-KR" dirty="0">
                <a:solidFill>
                  <a:srgbClr val="FF0000"/>
                </a:solidFill>
              </a:rPr>
              <a:t>4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8011C24-DFEB-4802-9A6A-4D6E14611BB4}"/>
              </a:ext>
            </a:extLst>
          </p:cNvPr>
          <p:cNvSpPr txBox="1"/>
          <p:nvPr/>
        </p:nvSpPr>
        <p:spPr>
          <a:xfrm>
            <a:off x="2495600" y="2636912"/>
            <a:ext cx="6984776" cy="3754874"/>
          </a:xfrm>
          <a:prstGeom prst="rect">
            <a:avLst/>
          </a:prstGeom>
          <a:solidFill>
            <a:schemeClr val="lt1"/>
          </a:solidFill>
          <a:ln w="6350" cap="flat" cmpd="sng" algn="ctr">
            <a:solidFill>
              <a:schemeClr val="dk1"/>
            </a:solidFill>
            <a:prstDash val="solid"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#include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4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&lt;iostream&gt;</a:t>
            </a:r>
            <a:endParaRPr lang="en-US" altLang="ko-KR" sz="14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4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using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4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namespace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std;</a:t>
            </a:r>
          </a:p>
          <a:p>
            <a:endParaRPr lang="ko-KR" altLang="en-US" sz="14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4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main() {</a:t>
            </a:r>
          </a:p>
          <a:p>
            <a:pPr indent="361950"/>
            <a:r>
              <a:rPr lang="en-US" altLang="ko-KR" sz="14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char</a:t>
            </a:r>
            <a:r>
              <a:rPr lang="ko-KR" altLang="en-US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c[100]; </a:t>
            </a:r>
            <a:r>
              <a:rPr lang="en-US" altLang="ko-KR" sz="14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 </a:t>
            </a:r>
            <a:r>
              <a:rPr lang="ko-KR" altLang="en-US" sz="14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한 라인에 </a:t>
            </a:r>
            <a:r>
              <a:rPr lang="en-US" altLang="ko-KR" sz="14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100</a:t>
            </a:r>
            <a:r>
              <a:rPr lang="ko-KR" altLang="en-US" sz="14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개의 문자면 충분하다</a:t>
            </a:r>
            <a:r>
              <a:rPr lang="en-US" altLang="ko-KR" sz="14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  <a:endParaRPr lang="ko-KR" altLang="en-US" sz="14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indent="361950"/>
            <a:r>
              <a:rPr lang="en-US" altLang="ko-KR" sz="14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count = 0;</a:t>
            </a:r>
          </a:p>
          <a:p>
            <a:pPr indent="361950"/>
            <a:r>
              <a:rPr lang="en-US" altLang="ko-KR" sz="14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cout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4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&lt;&lt;</a:t>
            </a:r>
            <a:r>
              <a:rPr lang="ko-KR" altLang="en-US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4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</a:t>
            </a:r>
            <a:r>
              <a:rPr lang="ko-KR" altLang="en-US" sz="14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문자들을 입력하라</a:t>
            </a:r>
            <a:r>
              <a:rPr lang="en-US" altLang="ko-KR" sz="14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(100</a:t>
            </a:r>
            <a:r>
              <a:rPr lang="ko-KR" altLang="en-US" sz="14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개 미만</a:t>
            </a:r>
            <a:r>
              <a:rPr lang="en-US" altLang="ko-KR" sz="14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)."</a:t>
            </a:r>
            <a:r>
              <a:rPr lang="ko-KR" altLang="en-US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4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&lt;&lt;</a:t>
            </a:r>
            <a:r>
              <a:rPr lang="ko-KR" altLang="en-US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4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endl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pPr indent="361950"/>
            <a:r>
              <a:rPr lang="en-US" altLang="ko-KR" sz="14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cin.getline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(c, 100, </a:t>
            </a:r>
            <a:r>
              <a:rPr lang="en-US" altLang="ko-KR" sz="14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'\n'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 </a:t>
            </a:r>
            <a:r>
              <a:rPr lang="en-US" altLang="ko-KR" sz="14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 &lt;Enter&gt; </a:t>
            </a:r>
            <a:r>
              <a:rPr lang="ko-KR" altLang="en-US" sz="14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키가 입력될 때까지 문자 읽기</a:t>
            </a:r>
            <a:endParaRPr lang="ko-KR" altLang="en-US" sz="14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indent="361950"/>
            <a:endParaRPr lang="ko-KR" altLang="en-US" sz="14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indent="361950"/>
            <a:r>
              <a:rPr lang="en-US" altLang="ko-KR" sz="14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4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0;</a:t>
            </a:r>
          </a:p>
          <a:p>
            <a:pPr indent="361950"/>
            <a:r>
              <a:rPr lang="en-US" altLang="ko-KR" sz="14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while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4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true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{</a:t>
            </a:r>
          </a:p>
          <a:p>
            <a:pPr indent="717550"/>
            <a:r>
              <a:rPr lang="en-US" altLang="ko-KR" sz="14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if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(c[</a:t>
            </a:r>
            <a:r>
              <a:rPr lang="en-US" altLang="ko-KR" sz="14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 == </a:t>
            </a:r>
            <a:r>
              <a:rPr lang="en-US" altLang="ko-KR" sz="14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'\0'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</a:t>
            </a:r>
            <a:r>
              <a:rPr lang="en-US" altLang="ko-KR" sz="14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break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</a:t>
            </a:r>
            <a:r>
              <a:rPr lang="en-US" altLang="ko-KR" sz="14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 </a:t>
            </a:r>
            <a:r>
              <a:rPr lang="ko-KR" altLang="en-US" sz="14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라인 끝에 </a:t>
            </a:r>
            <a:r>
              <a:rPr lang="en-US" altLang="ko-KR" sz="14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'\0'</a:t>
            </a:r>
            <a:r>
              <a:rPr lang="ko-KR" altLang="en-US" sz="14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이 있음</a:t>
            </a:r>
            <a:endParaRPr lang="ko-KR" altLang="en-US" sz="14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indent="717550"/>
            <a:r>
              <a:rPr lang="en-US" altLang="ko-KR" sz="14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if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(c[</a:t>
            </a:r>
            <a:r>
              <a:rPr lang="en-US" altLang="ko-KR" sz="14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 == </a:t>
            </a:r>
            <a:r>
              <a:rPr lang="en-US" altLang="ko-KR" sz="14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'x'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count++;</a:t>
            </a:r>
          </a:p>
          <a:p>
            <a:pPr indent="717550"/>
            <a:r>
              <a:rPr lang="en-US" altLang="ko-KR" sz="14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++;</a:t>
            </a:r>
          </a:p>
          <a:p>
            <a:pPr indent="361950"/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pPr indent="361950"/>
            <a:r>
              <a:rPr lang="en-US" altLang="ko-KR" sz="14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cout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4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&lt;&lt;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4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'x'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4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&lt;&lt;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4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</a:t>
            </a:r>
            <a:r>
              <a:rPr lang="ko-KR" altLang="en-US" sz="14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의 개수는 </a:t>
            </a:r>
            <a:r>
              <a:rPr lang="en-US" altLang="ko-KR" sz="14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</a:t>
            </a:r>
            <a:r>
              <a:rPr lang="ko-KR" altLang="en-US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4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&lt;&lt;</a:t>
            </a:r>
            <a:r>
              <a:rPr lang="ko-KR" altLang="en-US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count </a:t>
            </a:r>
            <a:r>
              <a:rPr lang="en-US" altLang="ko-KR" sz="14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&lt;&lt;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4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endl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65548055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063552" y="44624"/>
            <a:ext cx="6408712" cy="576064"/>
          </a:xfrm>
        </p:spPr>
        <p:txBody>
          <a:bodyPr/>
          <a:lstStyle/>
          <a:p>
            <a:r>
              <a:rPr lang="en-US" altLang="ko-KR" dirty="0"/>
              <a:t> </a:t>
            </a:r>
            <a:r>
              <a:rPr lang="ko-KR" altLang="en-US" dirty="0"/>
              <a:t>문제유형 실습형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DB10C776-7F5D-4E92-966B-6183E2AFF460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1470278" y="980728"/>
            <a:ext cx="9217024" cy="935641"/>
          </a:xfrm>
          <a:noFill/>
        </p:spPr>
        <p:txBody>
          <a:bodyPr wrap="square" rtlCol="0">
            <a:sp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800" dirty="0">
                <a:latin typeface="굴림" panose="020B0600000101010101" pitchFamily="50" charset="-127"/>
                <a:ea typeface="굴림" panose="020B0600000101010101" pitchFamily="50" charset="-127"/>
              </a:rPr>
              <a:t>2-6. </a:t>
            </a:r>
            <a:r>
              <a:rPr lang="ko-KR" altLang="en-US" sz="1800" dirty="0">
                <a:latin typeface="굴림" panose="020B0600000101010101" pitchFamily="50" charset="-127"/>
                <a:ea typeface="굴림" panose="020B0600000101010101" pitchFamily="50" charset="-127"/>
              </a:rPr>
              <a:t>문자열을 </a:t>
            </a:r>
            <a:r>
              <a:rPr lang="en-US" altLang="ko-KR" sz="1800" dirty="0">
                <a:latin typeface="굴림" panose="020B0600000101010101" pitchFamily="50" charset="-127"/>
                <a:ea typeface="굴림" panose="020B0600000101010101" pitchFamily="50" charset="-127"/>
              </a:rPr>
              <a:t>2</a:t>
            </a:r>
            <a:r>
              <a:rPr lang="ko-KR" altLang="en-US" sz="1800" dirty="0">
                <a:latin typeface="굴림" panose="020B0600000101010101" pitchFamily="50" charset="-127"/>
                <a:ea typeface="굴림" panose="020B0600000101010101" pitchFamily="50" charset="-127"/>
              </a:rPr>
              <a:t>개 입력 받고 두 개의 문자열이 </a:t>
            </a:r>
            <a:r>
              <a:rPr lang="ko-KR" altLang="en-US" sz="1800" dirty="0" err="1">
                <a:latin typeface="굴림" panose="020B0600000101010101" pitchFamily="50" charset="-127"/>
                <a:ea typeface="굴림" panose="020B0600000101010101" pitchFamily="50" charset="-127"/>
              </a:rPr>
              <a:t>같은지</a:t>
            </a:r>
            <a:r>
              <a:rPr lang="ko-KR" altLang="en-US" sz="1800" dirty="0">
                <a:latin typeface="굴림" panose="020B0600000101010101" pitchFamily="50" charset="-127"/>
                <a:ea typeface="굴림" panose="020B0600000101010101" pitchFamily="50" charset="-127"/>
              </a:rPr>
              <a:t> 검사하는 프로그램을 작성하라</a:t>
            </a:r>
            <a:endParaRPr lang="en-US" altLang="ko-KR" sz="18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269875" indent="-269875">
              <a:lnSpc>
                <a:spcPct val="150000"/>
              </a:lnSpc>
            </a:pPr>
            <a:endParaRPr lang="en-US" altLang="ko-KR" sz="1800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386DA7-7869-490F-BFA0-E7789AD462E4}"/>
              </a:ext>
            </a:extLst>
          </p:cNvPr>
          <p:cNvSpPr txBox="1"/>
          <p:nvPr/>
        </p:nvSpPr>
        <p:spPr>
          <a:xfrm>
            <a:off x="2478390" y="1628800"/>
            <a:ext cx="6336704" cy="86177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tx1"/>
                </a:solidFill>
              </a:rPr>
              <a:t>새로운 암호를 입력하세요 </a:t>
            </a:r>
            <a:r>
              <a:rPr lang="en-US" altLang="ko-KR" sz="1600" dirty="0">
                <a:solidFill>
                  <a:schemeClr val="tx1"/>
                </a:solidFill>
              </a:rPr>
              <a:t>&gt;&gt; </a:t>
            </a:r>
            <a:r>
              <a:rPr lang="ko-KR" altLang="en-US" sz="1600" dirty="0">
                <a:solidFill>
                  <a:srgbClr val="0070C0"/>
                </a:solidFill>
              </a:rPr>
              <a:t>파랑새</a:t>
            </a:r>
            <a:endParaRPr lang="en-US" altLang="ko-KR" sz="1600" dirty="0">
              <a:solidFill>
                <a:srgbClr val="0070C0"/>
              </a:solidFill>
            </a:endParaRPr>
          </a:p>
          <a:p>
            <a:r>
              <a:rPr lang="ko-KR" altLang="en-US" sz="1600" dirty="0">
                <a:solidFill>
                  <a:schemeClr val="tx1"/>
                </a:solidFill>
              </a:rPr>
              <a:t>새 암호를 다시 한 번 입력하세요 </a:t>
            </a:r>
            <a:r>
              <a:rPr lang="en-US" altLang="ko-KR" sz="1600" dirty="0">
                <a:solidFill>
                  <a:schemeClr val="tx1"/>
                </a:solidFill>
              </a:rPr>
              <a:t>&gt;&gt; </a:t>
            </a:r>
            <a:r>
              <a:rPr lang="ko-KR" altLang="en-US" sz="1600" dirty="0">
                <a:solidFill>
                  <a:srgbClr val="0070C0"/>
                </a:solidFill>
              </a:rPr>
              <a:t>파랑새</a:t>
            </a:r>
            <a:endParaRPr lang="en-US" altLang="ko-KR" sz="1600" dirty="0">
              <a:solidFill>
                <a:srgbClr val="0070C0"/>
              </a:solidFill>
            </a:endParaRPr>
          </a:p>
          <a:p>
            <a:r>
              <a:rPr lang="ko-KR" altLang="en-US" sz="1600" dirty="0">
                <a:solidFill>
                  <a:schemeClr val="tx1"/>
                </a:solidFill>
              </a:rPr>
              <a:t>같습니다</a:t>
            </a:r>
            <a:r>
              <a:rPr lang="en-US" altLang="ko-KR" sz="1600" dirty="0">
                <a:solidFill>
                  <a:schemeClr val="tx1"/>
                </a:solidFill>
              </a:rPr>
              <a:t>.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B45BF1-9D81-4019-BAA0-34D35CCBF360}"/>
              </a:ext>
            </a:extLst>
          </p:cNvPr>
          <p:cNvSpPr txBox="1"/>
          <p:nvPr/>
        </p:nvSpPr>
        <p:spPr>
          <a:xfrm>
            <a:off x="2495600" y="2636912"/>
            <a:ext cx="6336704" cy="3798476"/>
          </a:xfrm>
          <a:prstGeom prst="rect">
            <a:avLst/>
          </a:prstGeom>
          <a:solidFill>
            <a:schemeClr val="lt1"/>
          </a:solidFill>
          <a:ln w="6350" cap="flat" cmpd="sng" algn="ctr">
            <a:solidFill>
              <a:schemeClr val="dk1"/>
            </a:solidFill>
            <a:prstDash val="solid"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ts val="1700"/>
              </a:lnSpc>
            </a:pPr>
            <a:r>
              <a:rPr lang="en-US" altLang="ko-KR" sz="16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#include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6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&lt;iostream&gt;</a:t>
            </a:r>
            <a:endParaRPr lang="en-US" altLang="ko-KR" sz="16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>
              <a:lnSpc>
                <a:spcPts val="1700"/>
              </a:lnSpc>
            </a:pPr>
            <a:r>
              <a:rPr lang="en-US" altLang="ko-KR" sz="16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#include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6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&lt;string&gt;</a:t>
            </a:r>
            <a:endParaRPr lang="en-US" altLang="ko-KR" sz="16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>
              <a:lnSpc>
                <a:spcPts val="1700"/>
              </a:lnSpc>
            </a:pPr>
            <a:r>
              <a:rPr lang="en-US" altLang="ko-KR" sz="16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using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6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namespace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std;</a:t>
            </a:r>
          </a:p>
          <a:p>
            <a:pPr>
              <a:lnSpc>
                <a:spcPts val="1700"/>
              </a:lnSpc>
            </a:pPr>
            <a:endParaRPr lang="ko-KR" altLang="en-US" sz="16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>
              <a:lnSpc>
                <a:spcPts val="1700"/>
              </a:lnSpc>
            </a:pPr>
            <a:r>
              <a:rPr lang="en-US" altLang="ko-KR" sz="16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main() {</a:t>
            </a:r>
          </a:p>
          <a:p>
            <a:pPr indent="269875">
              <a:lnSpc>
                <a:spcPts val="1700"/>
              </a:lnSpc>
            </a:pPr>
            <a:r>
              <a:rPr lang="en-US" altLang="ko-KR" sz="16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string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password1;</a:t>
            </a:r>
          </a:p>
          <a:p>
            <a:pPr indent="269875">
              <a:lnSpc>
                <a:spcPts val="1700"/>
              </a:lnSpc>
            </a:pPr>
            <a:r>
              <a:rPr lang="en-US" altLang="ko-KR" sz="16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string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password2;</a:t>
            </a:r>
          </a:p>
          <a:p>
            <a:pPr indent="269875">
              <a:lnSpc>
                <a:spcPts val="1700"/>
              </a:lnSpc>
            </a:pP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cout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6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&lt;&lt;</a:t>
            </a:r>
            <a:r>
              <a:rPr lang="ko-KR" altLang="en-US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6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</a:t>
            </a:r>
            <a:r>
              <a:rPr lang="ko-KR" altLang="en-US" sz="16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새 암호를 입력하세요</a:t>
            </a:r>
            <a:r>
              <a:rPr lang="en-US" altLang="ko-KR" sz="16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&gt;&gt;"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pPr indent="269875">
              <a:lnSpc>
                <a:spcPts val="1700"/>
              </a:lnSpc>
            </a:pP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cin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6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&gt;&gt;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password1;</a:t>
            </a:r>
          </a:p>
          <a:p>
            <a:pPr indent="269875">
              <a:lnSpc>
                <a:spcPts val="1700"/>
              </a:lnSpc>
            </a:pP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cout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6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&lt;&lt;</a:t>
            </a:r>
            <a:r>
              <a:rPr lang="ko-KR" altLang="en-US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6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</a:t>
            </a:r>
            <a:r>
              <a:rPr lang="ko-KR" altLang="en-US" sz="16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새 암호를 다시 한 번 입력하세요</a:t>
            </a:r>
            <a:r>
              <a:rPr lang="en-US" altLang="ko-KR" sz="16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&gt;&gt;"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pPr indent="269875">
              <a:lnSpc>
                <a:spcPts val="1700"/>
              </a:lnSpc>
            </a:pP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cin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6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&gt;&gt;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password2;</a:t>
            </a:r>
          </a:p>
          <a:p>
            <a:pPr indent="269875">
              <a:lnSpc>
                <a:spcPts val="1700"/>
              </a:lnSpc>
            </a:pPr>
            <a:r>
              <a:rPr lang="en-US" altLang="ko-KR" sz="16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if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(password1 </a:t>
            </a:r>
            <a:r>
              <a:rPr lang="en-US" altLang="ko-KR" sz="16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==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password2)</a:t>
            </a:r>
          </a:p>
          <a:p>
            <a:pPr indent="627063">
              <a:lnSpc>
                <a:spcPts val="1700"/>
              </a:lnSpc>
            </a:pP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cout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6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&lt;&lt;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6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</a:t>
            </a:r>
            <a:r>
              <a:rPr lang="ko-KR" altLang="en-US" sz="16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같습니다</a:t>
            </a:r>
            <a:r>
              <a:rPr lang="en-US" altLang="ko-KR" sz="16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pPr indent="269875">
              <a:lnSpc>
                <a:spcPts val="1700"/>
              </a:lnSpc>
            </a:pPr>
            <a:r>
              <a:rPr lang="en-US" altLang="ko-KR" sz="16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else</a:t>
            </a:r>
            <a:endParaRPr lang="en-US" altLang="ko-KR" sz="16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indent="627063">
              <a:lnSpc>
                <a:spcPts val="1700"/>
              </a:lnSpc>
            </a:pP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cout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6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&lt;&lt;</a:t>
            </a:r>
            <a:r>
              <a:rPr lang="ko-KR" altLang="en-US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6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</a:t>
            </a:r>
            <a:r>
              <a:rPr lang="ko-KR" altLang="en-US" sz="16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같지 않습니다</a:t>
            </a:r>
            <a:r>
              <a:rPr lang="en-US" altLang="ko-KR" sz="16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pPr indent="269875">
              <a:lnSpc>
                <a:spcPts val="1700"/>
              </a:lnSpc>
            </a:pP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cout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6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&lt;&lt;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endl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pPr>
              <a:lnSpc>
                <a:spcPts val="1700"/>
              </a:lnSpc>
            </a:pP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96189943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063552" y="44624"/>
            <a:ext cx="6408712" cy="576064"/>
          </a:xfrm>
        </p:spPr>
        <p:txBody>
          <a:bodyPr/>
          <a:lstStyle/>
          <a:p>
            <a:r>
              <a:rPr lang="en-US" altLang="ko-KR" dirty="0"/>
              <a:t> </a:t>
            </a:r>
            <a:r>
              <a:rPr lang="ko-KR" altLang="en-US" dirty="0"/>
              <a:t>문제유형 실습형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DB10C776-7F5D-4E92-966B-6183E2AFF460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983432" y="980728"/>
            <a:ext cx="9217024" cy="1000274"/>
          </a:xfr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altLang="ko-KR" sz="1800" dirty="0">
                <a:latin typeface="굴림" panose="020B0600000101010101" pitchFamily="50" charset="-127"/>
                <a:ea typeface="굴림" panose="020B0600000101010101" pitchFamily="50" charset="-127"/>
              </a:rPr>
              <a:t>2-16. </a:t>
            </a:r>
            <a:r>
              <a:rPr lang="ko-KR" altLang="en-US" sz="1800" dirty="0">
                <a:latin typeface="굴림" panose="020B0600000101010101" pitchFamily="50" charset="-127"/>
                <a:ea typeface="굴림" panose="020B0600000101010101" pitchFamily="50" charset="-127"/>
              </a:rPr>
              <a:t>영문 텍스트를 </a:t>
            </a:r>
            <a:r>
              <a:rPr lang="ko-KR" altLang="en-US" sz="1800" dirty="0" err="1">
                <a:latin typeface="굴림" panose="020B0600000101010101" pitchFamily="50" charset="-127"/>
                <a:ea typeface="굴림" panose="020B0600000101010101" pitchFamily="50" charset="-127"/>
              </a:rPr>
              <a:t>입력받아</a:t>
            </a:r>
            <a:r>
              <a:rPr lang="ko-KR" altLang="en-US" sz="1800" dirty="0">
                <a:latin typeface="굴림" panose="020B0600000101010101" pitchFamily="50" charset="-127"/>
                <a:ea typeface="굴림" panose="020B0600000101010101" pitchFamily="50" charset="-127"/>
              </a:rPr>
              <a:t> 알파벳 히스토그램을 그리는 프로그램을 작성하라</a:t>
            </a:r>
            <a:r>
              <a:rPr lang="en-US" altLang="ko-KR" sz="1800" dirty="0">
                <a:latin typeface="굴림" panose="020B0600000101010101" pitchFamily="50" charset="-127"/>
                <a:ea typeface="굴림" panose="020B0600000101010101" pitchFamily="50" charset="-127"/>
              </a:rPr>
              <a:t>. </a:t>
            </a:r>
            <a:r>
              <a:rPr lang="ko-KR" altLang="en-US" sz="1800" dirty="0">
                <a:latin typeface="굴림" panose="020B0600000101010101" pitchFamily="50" charset="-127"/>
                <a:ea typeface="굴림" panose="020B0600000101010101" pitchFamily="50" charset="-127"/>
              </a:rPr>
              <a:t>대문자는 모두 소문자로 집계하며 텍스트 입력의 끝은 </a:t>
            </a:r>
            <a:r>
              <a:rPr lang="en-US" altLang="ko-KR" sz="1800" dirty="0">
                <a:latin typeface="굴림" panose="020B0600000101010101" pitchFamily="50" charset="-127"/>
                <a:ea typeface="굴림" panose="020B0600000101010101" pitchFamily="50" charset="-127"/>
              </a:rPr>
              <a:t>; </a:t>
            </a:r>
            <a:r>
              <a:rPr lang="ko-KR" altLang="en-US" sz="1800" dirty="0">
                <a:latin typeface="굴림" panose="020B0600000101010101" pitchFamily="50" charset="-127"/>
                <a:ea typeface="굴림" panose="020B0600000101010101" pitchFamily="50" charset="-127"/>
              </a:rPr>
              <a:t>문자로 한다</a:t>
            </a:r>
            <a:r>
              <a:rPr lang="en-US" altLang="ko-KR" sz="1800" dirty="0">
                <a:latin typeface="굴림" panose="020B0600000101010101" pitchFamily="50" charset="-127"/>
                <a:ea typeface="굴림" panose="020B0600000101010101" pitchFamily="50" charset="-127"/>
              </a:rPr>
              <a:t>. </a:t>
            </a:r>
          </a:p>
          <a:p>
            <a:pPr marL="269875" indent="-269875"/>
            <a:endParaRPr lang="en-US" altLang="ko-KR" sz="1800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386DA7-7869-490F-BFA0-E7789AD462E4}"/>
              </a:ext>
            </a:extLst>
          </p:cNvPr>
          <p:cNvSpPr txBox="1"/>
          <p:nvPr/>
        </p:nvSpPr>
        <p:spPr>
          <a:xfrm>
            <a:off x="996899" y="1981002"/>
            <a:ext cx="4968552" cy="116955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tx1"/>
                </a:solidFill>
              </a:rPr>
              <a:t>영문 텍스트를 입력하세요</a:t>
            </a:r>
            <a:r>
              <a:rPr lang="en-US" altLang="ko-KR" sz="1400" dirty="0">
                <a:solidFill>
                  <a:schemeClr val="tx1"/>
                </a:solidFill>
              </a:rPr>
              <a:t>. </a:t>
            </a:r>
            <a:r>
              <a:rPr lang="ko-KR" altLang="en-US" sz="1400" dirty="0">
                <a:solidFill>
                  <a:schemeClr val="tx1"/>
                </a:solidFill>
              </a:rPr>
              <a:t>히스토그램을 그립니다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</a:p>
          <a:p>
            <a:r>
              <a:rPr lang="ko-KR" altLang="en-US" sz="1400" dirty="0">
                <a:solidFill>
                  <a:schemeClr val="tx1"/>
                </a:solidFill>
              </a:rPr>
              <a:t>텍스트의 끝은 </a:t>
            </a:r>
            <a:r>
              <a:rPr lang="en-US" altLang="ko-KR" sz="1400" dirty="0">
                <a:solidFill>
                  <a:schemeClr val="tx1"/>
                </a:solidFill>
              </a:rPr>
              <a:t>; </a:t>
            </a:r>
            <a:r>
              <a:rPr lang="ko-KR" altLang="en-US" sz="1400" dirty="0">
                <a:solidFill>
                  <a:schemeClr val="tx1"/>
                </a:solidFill>
              </a:rPr>
              <a:t>입니다</a:t>
            </a:r>
            <a:r>
              <a:rPr lang="en-US" altLang="ko-KR" sz="1400" dirty="0">
                <a:solidFill>
                  <a:schemeClr val="tx1"/>
                </a:solidFill>
              </a:rPr>
              <a:t>. 10000</a:t>
            </a:r>
            <a:r>
              <a:rPr lang="ko-KR" altLang="en-US" sz="1400" dirty="0">
                <a:solidFill>
                  <a:schemeClr val="tx1"/>
                </a:solidFill>
              </a:rPr>
              <a:t>개 까지 가능합니다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</a:p>
          <a:p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Wise men say, only fools rush in </a:t>
            </a:r>
          </a:p>
          <a:p>
            <a:r>
              <a:rPr lang="en-US" altLang="ko-KR" sz="1400" dirty="0">
                <a:solidFill>
                  <a:schemeClr val="tx1"/>
                </a:solidFill>
              </a:rPr>
              <a:t>But I can’t help, falling in love with you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E7DFDE2C-83B5-4FD0-A0A1-2AC872E721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3651" y="1628800"/>
            <a:ext cx="6900587" cy="5112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48895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65221CD1-C13E-4205-A86E-9A3684A3CF9E}"/>
              </a:ext>
            </a:extLst>
          </p:cNvPr>
          <p:cNvSpPr txBox="1"/>
          <p:nvPr/>
        </p:nvSpPr>
        <p:spPr>
          <a:xfrm>
            <a:off x="911424" y="548680"/>
            <a:ext cx="8208912" cy="4217629"/>
          </a:xfrm>
          <a:prstGeom prst="rect">
            <a:avLst/>
          </a:prstGeom>
          <a:solidFill>
            <a:schemeClr val="lt1"/>
          </a:solidFill>
          <a:ln w="6350" cap="flat" cmpd="sng" algn="ctr">
            <a:solidFill>
              <a:schemeClr val="dk1"/>
            </a:solidFill>
            <a:prstDash val="solid"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ts val="1680"/>
              </a:lnSpc>
            </a:pPr>
            <a:r>
              <a:rPr lang="en-US" altLang="ko-KR" sz="14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#include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4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&lt;iostream&gt;</a:t>
            </a:r>
            <a:endParaRPr lang="en-US" altLang="ko-KR" sz="14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>
              <a:lnSpc>
                <a:spcPts val="1680"/>
              </a:lnSpc>
            </a:pPr>
            <a:r>
              <a:rPr lang="en-US" altLang="ko-KR" sz="14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#include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4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400" dirty="0" err="1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cstring</a:t>
            </a:r>
            <a:r>
              <a:rPr lang="en-US" altLang="ko-KR" sz="14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4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>
              <a:lnSpc>
                <a:spcPts val="1680"/>
              </a:lnSpc>
            </a:pPr>
            <a:r>
              <a:rPr lang="en-US" altLang="ko-KR" sz="14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using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4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namespace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std;</a:t>
            </a:r>
          </a:p>
          <a:p>
            <a:pPr>
              <a:lnSpc>
                <a:spcPts val="1680"/>
              </a:lnSpc>
            </a:pPr>
            <a:endParaRPr lang="ko-KR" altLang="en-US" sz="14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>
              <a:lnSpc>
                <a:spcPts val="1680"/>
              </a:lnSpc>
            </a:pPr>
            <a:r>
              <a:rPr lang="en-US" altLang="ko-KR" sz="14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main() {</a:t>
            </a:r>
          </a:p>
          <a:p>
            <a:pPr indent="269875">
              <a:lnSpc>
                <a:spcPts val="1680"/>
              </a:lnSpc>
            </a:pPr>
            <a:r>
              <a:rPr lang="en-US" altLang="ko-KR" sz="14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char</a:t>
            </a:r>
            <a:r>
              <a:rPr lang="ko-KR" altLang="en-US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text[10000]; </a:t>
            </a:r>
            <a:r>
              <a:rPr lang="en-US" altLang="ko-KR" sz="14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 10000 </a:t>
            </a:r>
            <a:r>
              <a:rPr lang="ko-KR" altLang="en-US" sz="14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개의 문자열 배열</a:t>
            </a:r>
            <a:endParaRPr lang="ko-KR" altLang="en-US" sz="14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indent="269875">
              <a:lnSpc>
                <a:spcPts val="1680"/>
              </a:lnSpc>
            </a:pPr>
            <a:r>
              <a:rPr lang="en-US" altLang="ko-KR" sz="14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ko-KR" altLang="en-US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4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histo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[26] = { 0 }; </a:t>
            </a:r>
            <a:r>
              <a:rPr lang="en-US" altLang="ko-KR" sz="14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 </a:t>
            </a:r>
            <a:r>
              <a:rPr lang="ko-KR" altLang="en-US" sz="14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영문자 </a:t>
            </a:r>
            <a:r>
              <a:rPr lang="en-US" altLang="ko-KR" sz="14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26 </a:t>
            </a:r>
            <a:r>
              <a:rPr lang="ko-KR" altLang="en-US" sz="14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글자의 </a:t>
            </a:r>
            <a:r>
              <a:rPr lang="ko-KR" altLang="en-US" sz="1400" dirty="0" err="1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누적수</a:t>
            </a:r>
            <a:r>
              <a:rPr lang="ko-KR" altLang="en-US" sz="14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저장</a:t>
            </a:r>
            <a:r>
              <a:rPr lang="en-US" altLang="ko-KR" sz="14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 </a:t>
            </a:r>
            <a:r>
              <a:rPr lang="ko-KR" altLang="en-US" sz="1400" dirty="0" err="1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초깃값은</a:t>
            </a:r>
            <a:r>
              <a:rPr lang="ko-KR" altLang="en-US" sz="14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모두 </a:t>
            </a:r>
            <a:r>
              <a:rPr lang="en-US" altLang="ko-KR" sz="14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0</a:t>
            </a:r>
            <a:endParaRPr lang="ko-KR" altLang="en-US" sz="14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indent="269875">
              <a:lnSpc>
                <a:spcPts val="1680"/>
              </a:lnSpc>
            </a:pPr>
            <a:endParaRPr lang="ko-KR" altLang="en-US" sz="14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indent="269875">
              <a:lnSpc>
                <a:spcPts val="1680"/>
              </a:lnSpc>
            </a:pPr>
            <a:r>
              <a:rPr lang="en-US" altLang="ko-KR" sz="14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cout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4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&lt;&lt;</a:t>
            </a:r>
            <a:r>
              <a:rPr lang="ko-KR" altLang="en-US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4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</a:t>
            </a:r>
            <a:r>
              <a:rPr lang="ko-KR" altLang="en-US" sz="14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영문 텍스트를 입력하세요</a:t>
            </a:r>
            <a:r>
              <a:rPr lang="en-US" altLang="ko-KR" sz="14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 </a:t>
            </a:r>
            <a:r>
              <a:rPr lang="ko-KR" altLang="en-US" sz="14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히스토그램을 그립니다</a:t>
            </a:r>
            <a:r>
              <a:rPr lang="en-US" altLang="ko-KR" sz="14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."</a:t>
            </a:r>
            <a:r>
              <a:rPr lang="ko-KR" altLang="en-US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4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&lt;&lt;</a:t>
            </a:r>
            <a:r>
              <a:rPr lang="ko-KR" altLang="en-US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4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endl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pPr indent="269875">
              <a:lnSpc>
                <a:spcPts val="1680"/>
              </a:lnSpc>
            </a:pPr>
            <a:r>
              <a:rPr lang="en-US" altLang="ko-KR" sz="14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cout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4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&lt;&lt;</a:t>
            </a:r>
            <a:r>
              <a:rPr lang="ko-KR" altLang="en-US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4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</a:t>
            </a:r>
            <a:r>
              <a:rPr lang="ko-KR" altLang="en-US" sz="14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텍스트의 끝은 </a:t>
            </a:r>
            <a:r>
              <a:rPr lang="en-US" altLang="ko-KR" sz="14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</a:t>
            </a:r>
            <a:r>
              <a:rPr lang="ko-KR" altLang="en-US" sz="14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입니다</a:t>
            </a:r>
            <a:r>
              <a:rPr lang="en-US" altLang="ko-KR" sz="14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 10000</a:t>
            </a:r>
            <a:r>
              <a:rPr lang="ko-KR" altLang="en-US" sz="14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개까지 가능합니다</a:t>
            </a:r>
            <a:r>
              <a:rPr lang="en-US" altLang="ko-KR" sz="14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 "</a:t>
            </a:r>
            <a:r>
              <a:rPr lang="ko-KR" altLang="en-US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4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&lt;&lt;</a:t>
            </a:r>
            <a:r>
              <a:rPr lang="ko-KR" altLang="en-US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4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endl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pPr indent="269875">
              <a:lnSpc>
                <a:spcPts val="1680"/>
              </a:lnSpc>
            </a:pPr>
            <a:r>
              <a:rPr lang="en-US" altLang="ko-KR" sz="14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cin.getline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(text, 10000, </a:t>
            </a:r>
            <a:r>
              <a:rPr lang="en-US" altLang="ko-KR" sz="14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';'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pPr indent="269875">
              <a:lnSpc>
                <a:spcPts val="1680"/>
              </a:lnSpc>
            </a:pPr>
            <a:endParaRPr lang="ko-KR" altLang="en-US" sz="14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indent="269875">
              <a:lnSpc>
                <a:spcPts val="1680"/>
              </a:lnSpc>
            </a:pPr>
            <a:r>
              <a:rPr lang="en-US" altLang="ko-KR" sz="14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4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len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14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strlen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(text);</a:t>
            </a:r>
          </a:p>
          <a:p>
            <a:pPr indent="269875">
              <a:lnSpc>
                <a:spcPts val="1680"/>
              </a:lnSpc>
            </a:pPr>
            <a:r>
              <a:rPr lang="en-US" altLang="ko-KR" sz="14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for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14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4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0; </a:t>
            </a:r>
            <a:r>
              <a:rPr lang="en-US" altLang="ko-KR" sz="14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&lt; </a:t>
            </a:r>
            <a:r>
              <a:rPr lang="en-US" altLang="ko-KR" sz="14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len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</a:t>
            </a:r>
            <a:r>
              <a:rPr lang="en-US" altLang="ko-KR" sz="14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++) {</a:t>
            </a:r>
          </a:p>
          <a:p>
            <a:pPr indent="269875">
              <a:lnSpc>
                <a:spcPts val="1680"/>
              </a:lnSpc>
            </a:pPr>
            <a:r>
              <a:rPr lang="en-US" altLang="ko-KR" sz="14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if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14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isalpha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(text[</a:t>
            </a:r>
            <a:r>
              <a:rPr lang="en-US" altLang="ko-KR" sz="14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])) {</a:t>
            </a:r>
          </a:p>
          <a:p>
            <a:pPr indent="539750">
              <a:lnSpc>
                <a:spcPts val="1680"/>
              </a:lnSpc>
            </a:pPr>
            <a:r>
              <a:rPr lang="en-US" altLang="ko-KR" sz="14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char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c = </a:t>
            </a:r>
            <a:r>
              <a:rPr lang="en-US" altLang="ko-KR" sz="14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tolower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(text[</a:t>
            </a:r>
            <a:r>
              <a:rPr lang="en-US" altLang="ko-KR" sz="14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]);</a:t>
            </a:r>
          </a:p>
          <a:p>
            <a:pPr indent="539750">
              <a:lnSpc>
                <a:spcPts val="1680"/>
              </a:lnSpc>
            </a:pPr>
            <a:r>
              <a:rPr lang="en-US" altLang="ko-KR" sz="14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histo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[c - </a:t>
            </a:r>
            <a:r>
              <a:rPr lang="en-US" altLang="ko-KR" sz="14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'a'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]++;</a:t>
            </a:r>
          </a:p>
          <a:p>
            <a:pPr indent="269875">
              <a:lnSpc>
                <a:spcPts val="168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pPr>
              <a:lnSpc>
                <a:spcPts val="168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endParaRPr lang="ko-KR" altLang="en-US" sz="1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2DF6E20-AA66-470E-AFDD-AE65A9B01FBE}"/>
              </a:ext>
            </a:extLst>
          </p:cNvPr>
          <p:cNvSpPr txBox="1"/>
          <p:nvPr/>
        </p:nvSpPr>
        <p:spPr>
          <a:xfrm>
            <a:off x="4511824" y="3573016"/>
            <a:ext cx="6768752" cy="2677656"/>
          </a:xfrm>
          <a:prstGeom prst="rect">
            <a:avLst/>
          </a:prstGeom>
          <a:solidFill>
            <a:schemeClr val="lt1"/>
          </a:solidFill>
          <a:ln w="6350" cap="flat" cmpd="sng" algn="ctr">
            <a:solidFill>
              <a:schemeClr val="dk1"/>
            </a:solidFill>
            <a:prstDash val="solid"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n = 0;</a:t>
            </a:r>
          </a:p>
          <a:p>
            <a:r>
              <a:rPr lang="en-US" altLang="ko-KR" sz="14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for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14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4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0; </a:t>
            </a:r>
            <a:r>
              <a:rPr lang="en-US" altLang="ko-KR" sz="14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&lt; 26; </a:t>
            </a:r>
            <a:r>
              <a:rPr lang="en-US" altLang="ko-KR" sz="14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++) n += </a:t>
            </a:r>
            <a:r>
              <a:rPr lang="en-US" altLang="ko-KR" sz="14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histo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14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]; </a:t>
            </a:r>
            <a:r>
              <a:rPr lang="en-US" altLang="ko-KR" sz="14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 </a:t>
            </a:r>
            <a:r>
              <a:rPr lang="ko-KR" altLang="en-US" sz="14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전체 알파벳 수 더하기</a:t>
            </a:r>
            <a:endParaRPr lang="ko-KR" altLang="en-US" sz="14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4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cout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4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&lt;&lt;</a:t>
            </a:r>
            <a:r>
              <a:rPr lang="ko-KR" altLang="en-US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4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</a:t>
            </a:r>
            <a:r>
              <a:rPr lang="ko-KR" altLang="en-US" sz="14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총 알파벳 수 </a:t>
            </a:r>
            <a:r>
              <a:rPr lang="en-US" altLang="ko-KR" sz="14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</a:t>
            </a:r>
            <a:r>
              <a:rPr lang="ko-KR" altLang="en-US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4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&lt;&lt;</a:t>
            </a:r>
            <a:r>
              <a:rPr lang="ko-KR" altLang="en-US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 </a:t>
            </a:r>
            <a:r>
              <a:rPr lang="en-US" altLang="ko-KR" sz="14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&lt;&lt;</a:t>
            </a:r>
            <a:r>
              <a:rPr lang="ko-KR" altLang="en-US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4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endl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4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cout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4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&lt;&lt;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4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endl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endParaRPr lang="ko-KR" altLang="en-US" sz="14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nn-NO" altLang="ko-KR" sz="14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for</a:t>
            </a:r>
            <a:r>
              <a:rPr lang="nn-NO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nn-NO" altLang="ko-KR" sz="14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nn-NO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i = 0; i &lt; 26; i++) {</a:t>
            </a:r>
          </a:p>
          <a:p>
            <a:r>
              <a:rPr lang="en-US" altLang="ko-KR" sz="14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cout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4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&lt;&lt;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4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char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4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'a'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+ </a:t>
            </a:r>
            <a:r>
              <a:rPr lang="en-US" altLang="ko-KR" sz="14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</a:t>
            </a:r>
            <a:r>
              <a:rPr lang="en-US" altLang="ko-KR" sz="14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&lt;&lt;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4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 ("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4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&lt;&lt;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4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histo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14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 </a:t>
            </a:r>
            <a:r>
              <a:rPr lang="en-US" altLang="ko-KR" sz="14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&lt;&lt;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4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")"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4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&lt;&lt;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4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'\t'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4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&lt;&lt;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4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": "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4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for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14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j = 0; j &lt; </a:t>
            </a:r>
            <a:r>
              <a:rPr lang="en-US" altLang="ko-KR" sz="14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histo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14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]; </a:t>
            </a:r>
            <a:r>
              <a:rPr lang="en-US" altLang="ko-KR" sz="14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j++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</a:t>
            </a:r>
          </a:p>
          <a:p>
            <a:r>
              <a:rPr lang="en-US" altLang="ko-KR" sz="14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cout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4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&lt;&lt;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4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'*'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4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cout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4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&lt;&lt;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4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endl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32523346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95600" y="116632"/>
            <a:ext cx="5040560" cy="576064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문제유형 실습형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A46D0440-ADC7-4EA3-816B-4970B3DF4AF2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1703512" y="1171049"/>
            <a:ext cx="9145016" cy="3024335"/>
          </a:xfrm>
        </p:spPr>
        <p:txBody>
          <a:bodyPr vert="horz">
            <a:noAutofit/>
          </a:bodyPr>
          <a:lstStyle/>
          <a:p>
            <a:pPr marL="269875" indent="-269875">
              <a:lnSpc>
                <a:spcPts val="3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3-7. 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생성자를 이용하여 짝수 홀수를 선택할 수 있도록 </a:t>
            </a:r>
            <a:r>
              <a:rPr lang="en-US" altLang="ko-KR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SelectableRandom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클래스를 작성하고 짝수 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10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개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홀수 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10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개를 랜덤하게 발생시키는 프로그램을 작성하라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819DB50-C2C1-494E-905F-AD10094647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1584" y="2564904"/>
            <a:ext cx="7056784" cy="2692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3046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객체 포인터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객체에 대한 포인터</a:t>
            </a:r>
            <a:endParaRPr lang="en-US" altLang="ko-KR" dirty="0"/>
          </a:p>
          <a:p>
            <a:pPr lvl="1"/>
            <a:r>
              <a:rPr lang="en-US" altLang="ko-KR" dirty="0"/>
              <a:t>C </a:t>
            </a:r>
            <a:r>
              <a:rPr lang="ko-KR" altLang="en-US" dirty="0"/>
              <a:t>언어의 포인터와 동일</a:t>
            </a:r>
            <a:r>
              <a:rPr lang="en-US" altLang="ko-KR" dirty="0"/>
              <a:t> </a:t>
            </a:r>
          </a:p>
          <a:p>
            <a:pPr lvl="1"/>
            <a:r>
              <a:rPr lang="ko-KR" altLang="en-US" dirty="0"/>
              <a:t>객체의 주소 값을 가지는 변수</a:t>
            </a:r>
            <a:endParaRPr lang="en-US" altLang="ko-KR" dirty="0"/>
          </a:p>
          <a:p>
            <a:pPr>
              <a:spcBef>
                <a:spcPts val="1800"/>
              </a:spcBef>
            </a:pPr>
            <a:r>
              <a:rPr lang="ko-KR" altLang="en-US" dirty="0"/>
              <a:t>포인터로 멤버를 접근할 때</a:t>
            </a:r>
            <a:endParaRPr lang="en-US" altLang="ko-KR" dirty="0"/>
          </a:p>
          <a:p>
            <a:pPr lvl="1"/>
            <a:r>
              <a:rPr lang="ko-KR" altLang="en-US" dirty="0"/>
              <a:t>객체포인터</a:t>
            </a:r>
            <a:r>
              <a:rPr lang="en-US" altLang="ko-KR" dirty="0"/>
              <a:t>-&gt;</a:t>
            </a:r>
            <a:r>
              <a:rPr lang="ko-KR" altLang="en-US" dirty="0"/>
              <a:t>멤버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294967295"/>
          </p:nvPr>
        </p:nvSpPr>
        <p:spPr>
          <a:xfrm>
            <a:off x="0" y="1036638"/>
            <a:ext cx="533400" cy="244475"/>
          </a:xfrm>
          <a:prstGeom prst="rect">
            <a:avLst/>
          </a:prstGeom>
        </p:spPr>
        <p:txBody>
          <a:bodyPr vert="horz" anchor="ctr" anchorCtr="0">
            <a:normAutofit fontScale="85000" lnSpcReduction="20000"/>
          </a:bodyPr>
          <a:lstStyle>
            <a:defPPr>
              <a:defRPr lang="ko-KR"/>
            </a:defPPr>
            <a:lvl1pPr marL="0" algn="ctr" defTabSz="914400" rtl="0" eaLnBrk="1" latinLnBrk="0" hangingPunct="1">
              <a:defRPr kumimoji="0" sz="1400" b="1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1870596-DAFA-46D2-82A7-2B6B5F8E0EA4}" type="slidenum">
              <a:rPr lang="ko-KR" altLang="en-US" smtClean="0"/>
              <a:pPr/>
              <a:t>6</a:t>
            </a:fld>
            <a:endParaRPr lang="ko-KR" altLang="en-US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7968" y="1268760"/>
            <a:ext cx="5140733" cy="45184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2627" y="3861048"/>
            <a:ext cx="3884640" cy="1440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3688461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4E84C26-BDC7-415C-8AC8-078C83E16772}"/>
              </a:ext>
            </a:extLst>
          </p:cNvPr>
          <p:cNvSpPr txBox="1"/>
          <p:nvPr/>
        </p:nvSpPr>
        <p:spPr>
          <a:xfrm>
            <a:off x="335360" y="260648"/>
            <a:ext cx="3960440" cy="5863144"/>
          </a:xfrm>
          <a:prstGeom prst="rect">
            <a:avLst/>
          </a:prstGeom>
          <a:solidFill>
            <a:schemeClr val="lt1"/>
          </a:solidFill>
          <a:ln w="6350" cap="flat" cmpd="sng" algn="ctr">
            <a:solidFill>
              <a:schemeClr val="dk1"/>
            </a:solidFill>
            <a:prstDash val="solid"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ko-KR" sz="14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#include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4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&lt;iostream&gt;</a:t>
            </a:r>
            <a:endParaRPr lang="en-US" altLang="ko-KR" sz="14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>
              <a:lnSpc>
                <a:spcPts val="1500"/>
              </a:lnSpc>
            </a:pPr>
            <a:r>
              <a:rPr lang="en-US" altLang="ko-KR" sz="14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#include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4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400" dirty="0" err="1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cstdlib</a:t>
            </a:r>
            <a:r>
              <a:rPr lang="en-US" altLang="ko-KR" sz="14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4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>
              <a:lnSpc>
                <a:spcPts val="1500"/>
              </a:lnSpc>
            </a:pPr>
            <a:r>
              <a:rPr lang="en-US" altLang="ko-KR" sz="14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#include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4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400" dirty="0" err="1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ctime</a:t>
            </a:r>
            <a:r>
              <a:rPr lang="en-US" altLang="ko-KR" sz="14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</a:p>
          <a:p>
            <a:pPr>
              <a:lnSpc>
                <a:spcPts val="1500"/>
              </a:lnSpc>
            </a:pPr>
            <a:r>
              <a:rPr lang="en-US" altLang="ko-KR" sz="14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using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4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namespace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std;</a:t>
            </a:r>
          </a:p>
          <a:p>
            <a:pPr>
              <a:lnSpc>
                <a:spcPts val="1500"/>
              </a:lnSpc>
            </a:pPr>
            <a:endParaRPr lang="ko-KR" altLang="en-US" sz="14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>
              <a:lnSpc>
                <a:spcPts val="1500"/>
              </a:lnSpc>
            </a:pPr>
            <a:r>
              <a:rPr lang="en-US" altLang="ko-KR" sz="14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class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4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SelectableRandom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</a:t>
            </a:r>
          </a:p>
          <a:p>
            <a:pPr indent="355600">
              <a:lnSpc>
                <a:spcPts val="1500"/>
              </a:lnSpc>
            </a:pPr>
            <a:r>
              <a:rPr lang="en-US" altLang="ko-KR" sz="14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bool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even;</a:t>
            </a:r>
          </a:p>
          <a:p>
            <a:pPr>
              <a:lnSpc>
                <a:spcPts val="1500"/>
              </a:lnSpc>
            </a:pPr>
            <a:r>
              <a:rPr lang="en-US" altLang="ko-KR" sz="14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public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</a:t>
            </a:r>
          </a:p>
          <a:p>
            <a:pPr indent="355600">
              <a:lnSpc>
                <a:spcPts val="1500"/>
              </a:lnSpc>
            </a:pPr>
            <a:r>
              <a:rPr lang="en-US" altLang="ko-KR" sz="14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SelectableRandom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</a:t>
            </a:r>
          </a:p>
          <a:p>
            <a:pPr indent="355600">
              <a:lnSpc>
                <a:spcPts val="1500"/>
              </a:lnSpc>
            </a:pPr>
            <a:r>
              <a:rPr lang="en-US" altLang="ko-KR" sz="14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SelectableRandom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4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bool</a:t>
            </a:r>
            <a:r>
              <a:rPr lang="ko-KR" altLang="en-US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4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 </a:t>
            </a:r>
            <a:endParaRPr lang="ko-KR" altLang="en-US" sz="14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indent="355600">
              <a:lnSpc>
                <a:spcPts val="1500"/>
              </a:lnSpc>
            </a:pPr>
            <a:r>
              <a:rPr lang="en-US" altLang="ko-KR" sz="14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next();</a:t>
            </a:r>
          </a:p>
          <a:p>
            <a:pPr indent="355600">
              <a:lnSpc>
                <a:spcPts val="1500"/>
              </a:lnSpc>
            </a:pPr>
            <a:r>
              <a:rPr lang="en-US" altLang="ko-KR" sz="14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4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nextInRange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4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4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low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4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4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high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pPr>
              <a:lnSpc>
                <a:spcPts val="15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};</a:t>
            </a:r>
          </a:p>
          <a:p>
            <a:pPr>
              <a:lnSpc>
                <a:spcPts val="1500"/>
              </a:lnSpc>
            </a:pPr>
            <a:endParaRPr lang="ko-KR" altLang="en-US" sz="14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>
              <a:lnSpc>
                <a:spcPts val="1500"/>
              </a:lnSpc>
            </a:pPr>
            <a:r>
              <a:rPr lang="en-US" altLang="ko-KR" sz="14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SelectableRandom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::</a:t>
            </a:r>
            <a:r>
              <a:rPr lang="en-US" altLang="ko-KR" sz="14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SelectableRandom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 { </a:t>
            </a:r>
          </a:p>
          <a:p>
            <a:pPr indent="355600">
              <a:lnSpc>
                <a:spcPts val="15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even = </a:t>
            </a:r>
            <a:r>
              <a:rPr lang="en-US" altLang="ko-KR" sz="14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true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</a:t>
            </a:r>
            <a:endParaRPr lang="ko-KR" altLang="en-US" sz="14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indent="355600">
              <a:lnSpc>
                <a:spcPts val="1500"/>
              </a:lnSpc>
            </a:pPr>
            <a:r>
              <a:rPr lang="en-US" altLang="ko-KR" sz="14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srand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((</a:t>
            </a:r>
            <a:r>
              <a:rPr lang="en-US" altLang="ko-KR" sz="14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unsigned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)time(0));</a:t>
            </a:r>
          </a:p>
          <a:p>
            <a:pPr>
              <a:lnSpc>
                <a:spcPts val="15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pPr>
              <a:lnSpc>
                <a:spcPts val="1500"/>
              </a:lnSpc>
            </a:pPr>
            <a:endParaRPr lang="en-US" altLang="ko-KR" sz="14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>
              <a:lnSpc>
                <a:spcPts val="1500"/>
              </a:lnSpc>
            </a:pPr>
            <a:r>
              <a:rPr lang="en-US" altLang="ko-KR" sz="14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4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SelectableRandom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::next() {</a:t>
            </a:r>
          </a:p>
          <a:p>
            <a:pPr indent="355600">
              <a:lnSpc>
                <a:spcPts val="1500"/>
              </a:lnSpc>
            </a:pPr>
            <a:r>
              <a:rPr lang="en-US" altLang="ko-KR" sz="14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while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14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true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{</a:t>
            </a:r>
          </a:p>
          <a:p>
            <a:pPr indent="625475">
              <a:lnSpc>
                <a:spcPts val="1500"/>
              </a:lnSpc>
            </a:pPr>
            <a:r>
              <a:rPr lang="en-US" altLang="ko-KR" sz="14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n = rand();</a:t>
            </a:r>
          </a:p>
          <a:p>
            <a:pPr indent="625475">
              <a:lnSpc>
                <a:spcPts val="1500"/>
              </a:lnSpc>
            </a:pPr>
            <a:r>
              <a:rPr lang="en-US" altLang="ko-KR" sz="14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if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(even) {</a:t>
            </a:r>
          </a:p>
          <a:p>
            <a:pPr indent="625475">
              <a:lnSpc>
                <a:spcPts val="1500"/>
              </a:lnSpc>
            </a:pPr>
            <a:r>
              <a:rPr lang="en-US" altLang="ko-KR" sz="14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if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(n % 2 == 0) </a:t>
            </a:r>
            <a:r>
              <a:rPr lang="en-US" altLang="ko-KR" sz="14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return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n;</a:t>
            </a:r>
          </a:p>
          <a:p>
            <a:pPr indent="355600">
              <a:lnSpc>
                <a:spcPts val="15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}</a:t>
            </a:r>
          </a:p>
          <a:p>
            <a:pPr indent="355600">
              <a:lnSpc>
                <a:spcPts val="1500"/>
              </a:lnSpc>
            </a:pPr>
            <a:r>
              <a:rPr lang="en-US" altLang="ko-KR" sz="14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else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</a:t>
            </a:r>
          </a:p>
          <a:p>
            <a:pPr indent="355600">
              <a:lnSpc>
                <a:spcPts val="1500"/>
              </a:lnSpc>
            </a:pPr>
            <a:r>
              <a:rPr lang="en-US" altLang="ko-KR" sz="14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if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(n % 2 == 1) </a:t>
            </a:r>
            <a:r>
              <a:rPr lang="en-US" altLang="ko-KR" sz="14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return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n;</a:t>
            </a:r>
          </a:p>
          <a:p>
            <a:pPr indent="355600">
              <a:lnSpc>
                <a:spcPts val="15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}</a:t>
            </a:r>
          </a:p>
          <a:p>
            <a:pPr indent="355600">
              <a:lnSpc>
                <a:spcPts val="15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endParaRPr lang="ko-KR" altLang="en-US" sz="14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>
              <a:lnSpc>
                <a:spcPts val="15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endParaRPr lang="ko-KR" altLang="en-US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F399A7-1728-4C19-8A51-7BD45FA77037}"/>
              </a:ext>
            </a:extLst>
          </p:cNvPr>
          <p:cNvSpPr txBox="1"/>
          <p:nvPr/>
        </p:nvSpPr>
        <p:spPr>
          <a:xfrm>
            <a:off x="4511824" y="260648"/>
            <a:ext cx="7416824" cy="6340197"/>
          </a:xfrm>
          <a:prstGeom prst="rect">
            <a:avLst/>
          </a:prstGeom>
          <a:solidFill>
            <a:schemeClr val="lt1"/>
          </a:solidFill>
          <a:ln w="6350" cap="flat" cmpd="sng" algn="ctr">
            <a:solidFill>
              <a:schemeClr val="dk1"/>
            </a:solidFill>
            <a:prstDash val="solid"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4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SelectableRandom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::</a:t>
            </a:r>
            <a:r>
              <a:rPr lang="en-US" altLang="ko-KR" sz="14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nextInRange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4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4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low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4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4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high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{</a:t>
            </a:r>
          </a:p>
          <a:p>
            <a:r>
              <a:rPr lang="en-US" altLang="ko-KR" sz="14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int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range = (</a:t>
            </a:r>
            <a:r>
              <a:rPr lang="en-US" altLang="ko-KR" sz="14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high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- </a:t>
            </a:r>
            <a:r>
              <a:rPr lang="en-US" altLang="ko-KR" sz="14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low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+ 1;</a:t>
            </a:r>
          </a:p>
          <a:p>
            <a:pPr indent="269875"/>
            <a:r>
              <a:rPr lang="en-US" altLang="ko-KR" sz="14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while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14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true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{</a:t>
            </a:r>
          </a:p>
          <a:p>
            <a:pPr indent="539750"/>
            <a:r>
              <a:rPr lang="en-US" altLang="ko-KR" sz="14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n = </a:t>
            </a:r>
            <a:r>
              <a:rPr lang="en-US" altLang="ko-KR" sz="14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low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+ (rand() % range);</a:t>
            </a:r>
          </a:p>
          <a:p>
            <a:pPr indent="539750"/>
            <a:r>
              <a:rPr lang="en-US" altLang="ko-KR" sz="14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if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(even) {</a:t>
            </a:r>
          </a:p>
          <a:p>
            <a:pPr indent="539750"/>
            <a:r>
              <a:rPr lang="en-US" altLang="ko-KR" sz="14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if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(n % 2 == 0) </a:t>
            </a:r>
            <a:r>
              <a:rPr lang="en-US" altLang="ko-KR" sz="14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return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n;</a:t>
            </a:r>
          </a:p>
          <a:p>
            <a:pPr indent="539750"/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pPr indent="539750"/>
            <a:r>
              <a:rPr lang="en-US" altLang="ko-KR" sz="14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else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</a:t>
            </a:r>
          </a:p>
          <a:p>
            <a:pPr indent="539750"/>
            <a:r>
              <a:rPr lang="en-US" altLang="ko-KR" sz="14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if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(n % 2 == 1) </a:t>
            </a:r>
            <a:r>
              <a:rPr lang="en-US" altLang="ko-KR" sz="14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return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n;</a:t>
            </a:r>
          </a:p>
          <a:p>
            <a:pPr indent="539750"/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pPr indent="269875"/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endParaRPr lang="ko-KR" altLang="en-US" sz="14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4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main() {</a:t>
            </a:r>
          </a:p>
          <a:p>
            <a:pPr indent="269875"/>
            <a:r>
              <a:rPr lang="en-US" altLang="ko-KR" sz="14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SelectableRandom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4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evenRandom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</a:t>
            </a:r>
            <a:endParaRPr lang="ko-KR" altLang="en-US" sz="14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indent="269875"/>
            <a:r>
              <a:rPr lang="en-US" altLang="ko-KR" sz="14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cout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4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&lt;&lt;</a:t>
            </a:r>
            <a:r>
              <a:rPr lang="ko-KR" altLang="en-US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4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"-- 0</a:t>
            </a:r>
            <a:r>
              <a:rPr lang="ko-KR" altLang="en-US" sz="14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에서 </a:t>
            </a:r>
            <a:r>
              <a:rPr lang="en-US" altLang="ko-KR" sz="14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</a:t>
            </a:r>
            <a:r>
              <a:rPr lang="ko-KR" altLang="en-US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4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&lt;&lt;</a:t>
            </a:r>
            <a:r>
              <a:rPr lang="ko-KR" altLang="en-US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4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RAND_MAX</a:t>
            </a:r>
            <a:r>
              <a:rPr lang="ko-KR" altLang="en-US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4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&lt;&lt;</a:t>
            </a:r>
            <a:r>
              <a:rPr lang="ko-KR" altLang="en-US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4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</a:t>
            </a:r>
            <a:r>
              <a:rPr lang="ko-KR" altLang="en-US" sz="14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까지의 짝수 랜덤 정수 </a:t>
            </a:r>
            <a:r>
              <a:rPr lang="en-US" altLang="ko-KR" sz="14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10 </a:t>
            </a:r>
            <a:r>
              <a:rPr lang="ko-KR" altLang="en-US" sz="14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개</a:t>
            </a:r>
            <a:r>
              <a:rPr lang="en-US" altLang="ko-KR" sz="14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--"</a:t>
            </a:r>
            <a:r>
              <a:rPr lang="ko-KR" altLang="en-US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4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&lt;&lt;</a:t>
            </a:r>
            <a:r>
              <a:rPr lang="ko-KR" altLang="en-US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4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endl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pPr indent="269875"/>
            <a:r>
              <a:rPr lang="nn-NO" altLang="ko-KR" sz="14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for</a:t>
            </a:r>
            <a:r>
              <a:rPr lang="nn-NO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nn-NO" altLang="ko-KR" sz="14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nn-NO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i = 0; i &lt; 10; i++) {</a:t>
            </a:r>
          </a:p>
          <a:p>
            <a:pPr indent="625475"/>
            <a:r>
              <a:rPr lang="en-US" altLang="ko-KR" sz="14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ko-KR" altLang="en-US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 = </a:t>
            </a:r>
            <a:r>
              <a:rPr lang="en-US" altLang="ko-KR" sz="14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evenRandom.next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 </a:t>
            </a:r>
            <a:endParaRPr lang="ko-KR" altLang="en-US" sz="14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indent="625475"/>
            <a:r>
              <a:rPr lang="en-US" altLang="ko-KR" sz="14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cout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4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&lt;&lt;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n </a:t>
            </a:r>
            <a:r>
              <a:rPr lang="en-US" altLang="ko-KR" sz="14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&lt;&lt;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4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' '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pPr indent="269875"/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pPr indent="269875"/>
            <a:r>
              <a:rPr lang="en-US" altLang="ko-KR" sz="14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SelectableRandom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4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oddRandom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4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false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 </a:t>
            </a:r>
            <a:endParaRPr lang="ko-KR" altLang="en-US" sz="14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indent="269875"/>
            <a:r>
              <a:rPr lang="en-US" altLang="ko-KR" sz="14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cout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4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&lt;&lt;</a:t>
            </a:r>
            <a:r>
              <a:rPr lang="ko-KR" altLang="en-US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4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endl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4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&lt;&lt;</a:t>
            </a:r>
            <a:r>
              <a:rPr lang="ko-KR" altLang="en-US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4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endl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4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&lt;&lt;</a:t>
            </a:r>
            <a:r>
              <a:rPr lang="ko-KR" altLang="en-US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4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"-- 2</a:t>
            </a:r>
            <a:r>
              <a:rPr lang="ko-KR" altLang="en-US" sz="14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에서 </a:t>
            </a:r>
            <a:r>
              <a:rPr lang="en-US" altLang="ko-KR" sz="14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</a:t>
            </a:r>
            <a:r>
              <a:rPr lang="ko-KR" altLang="en-US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4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&lt;&lt;</a:t>
            </a:r>
            <a:r>
              <a:rPr lang="ko-KR" altLang="en-US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4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"9 </a:t>
            </a:r>
            <a:r>
              <a:rPr lang="ko-KR" altLang="en-US" sz="14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까지의 랜덤 홀수 정수 </a:t>
            </a:r>
            <a:r>
              <a:rPr lang="en-US" altLang="ko-KR" sz="14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10 </a:t>
            </a:r>
            <a:r>
              <a:rPr lang="ko-KR" altLang="en-US" sz="14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개 </a:t>
            </a:r>
            <a:r>
              <a:rPr lang="en-US" altLang="ko-KR" sz="14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--"</a:t>
            </a:r>
            <a:r>
              <a:rPr lang="ko-KR" altLang="en-US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4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&lt;&lt;</a:t>
            </a:r>
            <a:r>
              <a:rPr lang="ko-KR" altLang="en-US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4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endl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pPr indent="269875"/>
            <a:r>
              <a:rPr lang="nn-NO" altLang="ko-KR" sz="14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for</a:t>
            </a:r>
            <a:r>
              <a:rPr lang="nn-NO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nn-NO" altLang="ko-KR" sz="14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nn-NO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i = 0; i &lt; 10; i++) {</a:t>
            </a:r>
          </a:p>
          <a:p>
            <a:pPr indent="625475"/>
            <a:r>
              <a:rPr lang="en-US" altLang="ko-KR" sz="14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ko-KR" altLang="en-US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 = </a:t>
            </a:r>
            <a:r>
              <a:rPr lang="en-US" altLang="ko-KR" sz="14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oddRandom.nextInRange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(2, 9); </a:t>
            </a:r>
            <a:endParaRPr lang="ko-KR" altLang="en-US" sz="14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indent="625475"/>
            <a:r>
              <a:rPr lang="en-US" altLang="ko-KR" sz="14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cout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4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&lt;&lt;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n </a:t>
            </a:r>
            <a:r>
              <a:rPr lang="en-US" altLang="ko-KR" sz="14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&lt;&lt;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4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' '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pPr indent="269875"/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pPr indent="269875"/>
            <a:r>
              <a:rPr lang="en-US" altLang="ko-KR" sz="14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cout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4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&lt;&lt;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4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endl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703692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1055440" y="373427"/>
            <a:ext cx="1656184" cy="576263"/>
          </a:xfrm>
        </p:spPr>
        <p:txBody>
          <a:bodyPr>
            <a:noAutofit/>
          </a:bodyPr>
          <a:lstStyle/>
          <a:p>
            <a:r>
              <a:rPr lang="ko-KR" altLang="en-US" sz="1800" dirty="0">
                <a:solidFill>
                  <a:schemeClr val="tx1"/>
                </a:solidFill>
                <a:effectLst/>
              </a:rPr>
              <a:t>실습문제 </a:t>
            </a:r>
            <a:r>
              <a:rPr lang="en-US" altLang="ko-KR" sz="1800" dirty="0">
                <a:solidFill>
                  <a:schemeClr val="tx1"/>
                </a:solidFill>
                <a:effectLst/>
              </a:rPr>
              <a:t>3-9</a:t>
            </a:r>
            <a:endParaRPr lang="ko-KR" altLang="en-US" sz="1800" dirty="0">
              <a:solidFill>
                <a:schemeClr val="tx1"/>
              </a:solidFill>
              <a:effectLst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CC1A9CC-DEAB-4935-BF29-8DC2E2484971}"/>
              </a:ext>
            </a:extLst>
          </p:cNvPr>
          <p:cNvSpPr txBox="1"/>
          <p:nvPr/>
        </p:nvSpPr>
        <p:spPr>
          <a:xfrm>
            <a:off x="550989" y="1124744"/>
            <a:ext cx="8424936" cy="4734438"/>
          </a:xfrm>
          <a:prstGeom prst="rect">
            <a:avLst/>
          </a:prstGeom>
          <a:ln w="63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indent="0" algn="just" fontAlgn="base" latinLnBrk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 kern="0" spc="0" dirty="0">
                <a:solidFill>
                  <a:srgbClr val="80808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#include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200" kern="0" spc="0" dirty="0">
                <a:solidFill>
                  <a:srgbClr val="A31515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&lt;iostream&gt;</a:t>
            </a:r>
            <a:endParaRPr lang="en-US" altLang="ko-KR" sz="12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 kern="0" spc="0" dirty="0">
                <a:solidFill>
                  <a:srgbClr val="0000FF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using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200" kern="0" spc="0" dirty="0">
                <a:solidFill>
                  <a:srgbClr val="0000FF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namespace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std;</a:t>
            </a:r>
            <a:endParaRPr lang="en-US" altLang="ko-KR" sz="12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 kern="0" spc="0" dirty="0">
                <a:solidFill>
                  <a:srgbClr val="008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// Oval </a:t>
            </a:r>
            <a:r>
              <a:rPr lang="ko-KR" altLang="en-US" sz="1200" kern="0" spc="0" dirty="0">
                <a:solidFill>
                  <a:srgbClr val="008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클래스 </a:t>
            </a:r>
            <a:r>
              <a:rPr lang="ko-KR" altLang="en-US" sz="1200" kern="0" spc="0" dirty="0" err="1">
                <a:solidFill>
                  <a:srgbClr val="008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선언부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 kern="0" spc="0" dirty="0">
                <a:solidFill>
                  <a:srgbClr val="0000FF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class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200" kern="0" spc="0" dirty="0">
                <a:solidFill>
                  <a:srgbClr val="2B91AF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Oval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{</a:t>
            </a:r>
            <a:endParaRPr lang="en-US" altLang="ko-KR" sz="12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	</a:t>
            </a:r>
            <a:r>
              <a:rPr lang="en-US" altLang="ko-KR" sz="1200" kern="0" spc="0" dirty="0">
                <a:solidFill>
                  <a:srgbClr val="0000FF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int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width, height;</a:t>
            </a:r>
            <a:endParaRPr lang="en-US" altLang="ko-KR" sz="12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 kern="0" spc="0" dirty="0">
                <a:solidFill>
                  <a:srgbClr val="0000FF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public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:</a:t>
            </a:r>
            <a:endParaRPr lang="en-US" altLang="ko-KR" sz="12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	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Oval();</a:t>
            </a:r>
            <a:endParaRPr lang="en-US" altLang="ko-KR" sz="12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	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Oval(</a:t>
            </a:r>
            <a:r>
              <a:rPr lang="en-US" altLang="ko-KR" sz="1200" kern="0" spc="0" dirty="0">
                <a:solidFill>
                  <a:srgbClr val="0000FF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int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200" kern="0" spc="0" dirty="0">
                <a:solidFill>
                  <a:srgbClr val="80808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w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en-US" altLang="ko-KR" sz="1200" kern="0" spc="0" dirty="0">
                <a:solidFill>
                  <a:srgbClr val="0000FF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int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200" kern="0" spc="0" dirty="0">
                <a:solidFill>
                  <a:srgbClr val="80808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h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);</a:t>
            </a:r>
            <a:endParaRPr lang="en-US" altLang="ko-KR" sz="12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	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~Oval();</a:t>
            </a:r>
            <a:endParaRPr lang="en-US" altLang="ko-KR" sz="12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	</a:t>
            </a:r>
            <a:r>
              <a:rPr lang="en-US" altLang="ko-KR" sz="1200" kern="0" spc="0" dirty="0">
                <a:solidFill>
                  <a:srgbClr val="0000FF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int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2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getWidth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();</a:t>
            </a:r>
            <a:endParaRPr lang="en-US" altLang="ko-KR" sz="12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	</a:t>
            </a:r>
            <a:r>
              <a:rPr lang="en-US" altLang="ko-KR" sz="1200" kern="0" spc="0" dirty="0">
                <a:solidFill>
                  <a:srgbClr val="0000FF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int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2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getHeight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();</a:t>
            </a:r>
            <a:endParaRPr lang="en-US" altLang="ko-KR" sz="12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	</a:t>
            </a:r>
            <a:r>
              <a:rPr lang="en-US" altLang="ko-KR" sz="1200" kern="0" spc="0" dirty="0">
                <a:solidFill>
                  <a:srgbClr val="0000FF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void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set(</a:t>
            </a:r>
            <a:r>
              <a:rPr lang="en-US" altLang="ko-KR" sz="1200" kern="0" spc="0" dirty="0">
                <a:solidFill>
                  <a:srgbClr val="0000FF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int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200" kern="0" spc="0" dirty="0">
                <a:solidFill>
                  <a:srgbClr val="80808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w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en-US" altLang="ko-KR" sz="1200" kern="0" spc="0" dirty="0">
                <a:solidFill>
                  <a:srgbClr val="0000FF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int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200" kern="0" spc="0" dirty="0">
                <a:solidFill>
                  <a:srgbClr val="80808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h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);</a:t>
            </a:r>
            <a:endParaRPr lang="en-US" altLang="ko-KR" sz="12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	</a:t>
            </a:r>
            <a:r>
              <a:rPr lang="en-US" altLang="ko-KR" sz="1200" kern="0" spc="0" dirty="0">
                <a:solidFill>
                  <a:srgbClr val="0000FF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void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show();</a:t>
            </a:r>
            <a:endParaRPr lang="en-US" altLang="ko-KR" sz="12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};</a:t>
            </a:r>
            <a:endParaRPr lang="en-US" altLang="ko-KR" sz="12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 kern="0" spc="0" dirty="0">
                <a:solidFill>
                  <a:srgbClr val="008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// Oval </a:t>
            </a:r>
            <a:r>
              <a:rPr lang="ko-KR" altLang="en-US" sz="1200" kern="0" spc="0" dirty="0">
                <a:solidFill>
                  <a:srgbClr val="008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클래스 </a:t>
            </a:r>
            <a:r>
              <a:rPr lang="ko-KR" altLang="en-US" sz="1200" kern="0" spc="0" dirty="0" err="1">
                <a:solidFill>
                  <a:srgbClr val="008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구현부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 kern="0" spc="0" dirty="0">
                <a:solidFill>
                  <a:srgbClr val="2B91AF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Oval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::Oval() { </a:t>
            </a:r>
            <a:r>
              <a:rPr lang="en-US" altLang="ko-KR" sz="1200" kern="0" spc="0" dirty="0">
                <a:solidFill>
                  <a:srgbClr val="008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// </a:t>
            </a:r>
            <a:r>
              <a:rPr lang="ko-KR" altLang="en-US" sz="1200" kern="0" spc="0" dirty="0">
                <a:solidFill>
                  <a:srgbClr val="008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이 생성자는 한 줄로 작성 가능</a:t>
            </a:r>
            <a:r>
              <a:rPr lang="en-US" altLang="ko-KR" sz="1200" kern="0" spc="0" dirty="0">
                <a:solidFill>
                  <a:srgbClr val="008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 Oval::Oval() : Oval(1) { }</a:t>
            </a:r>
            <a:endParaRPr lang="en-US" altLang="ko-KR" sz="12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	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width = height = 1;</a:t>
            </a:r>
            <a:endParaRPr lang="en-US" altLang="ko-KR" sz="12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}</a:t>
            </a:r>
            <a:endParaRPr lang="en-US" altLang="ko-KR" sz="12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 kern="0" spc="0" dirty="0">
                <a:solidFill>
                  <a:srgbClr val="2B91AF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Oval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::Oval(</a:t>
            </a:r>
            <a:r>
              <a:rPr lang="en-US" altLang="ko-KR" sz="1200" kern="0" spc="0" dirty="0">
                <a:solidFill>
                  <a:srgbClr val="0000FF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int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200" kern="0" spc="0" dirty="0">
                <a:solidFill>
                  <a:srgbClr val="80808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w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en-US" altLang="ko-KR" sz="1200" kern="0" spc="0" dirty="0">
                <a:solidFill>
                  <a:srgbClr val="0000FF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int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200" kern="0" spc="0" dirty="0">
                <a:solidFill>
                  <a:srgbClr val="80808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h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) {</a:t>
            </a:r>
            <a:endParaRPr lang="en-US" altLang="ko-KR" sz="12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	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width = </a:t>
            </a:r>
            <a:r>
              <a:rPr lang="en-US" altLang="ko-KR" sz="1200" kern="0" spc="0" dirty="0">
                <a:solidFill>
                  <a:srgbClr val="80808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w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; height = </a:t>
            </a:r>
            <a:r>
              <a:rPr lang="en-US" altLang="ko-KR" sz="1200" kern="0" spc="0" dirty="0">
                <a:solidFill>
                  <a:srgbClr val="80808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h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;</a:t>
            </a:r>
            <a:endParaRPr lang="en-US" altLang="ko-KR" sz="12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}</a:t>
            </a:r>
            <a:endParaRPr lang="en-US" altLang="ko-KR" sz="12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 kern="0" spc="0" dirty="0">
                <a:solidFill>
                  <a:srgbClr val="2B91AF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Oval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::~Oval() {</a:t>
            </a:r>
            <a:endParaRPr lang="en-US" altLang="ko-KR" sz="12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	</a:t>
            </a:r>
            <a:r>
              <a:rPr lang="en-US" altLang="ko-KR" sz="12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cout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200" kern="0" spc="0" dirty="0">
                <a:solidFill>
                  <a:srgbClr val="00808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&lt;&lt;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200" kern="0" spc="0" dirty="0">
                <a:solidFill>
                  <a:srgbClr val="A31515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"Oval </a:t>
            </a:r>
            <a:r>
              <a:rPr lang="ko-KR" altLang="en-US" sz="1200" kern="0" spc="0" dirty="0">
                <a:solidFill>
                  <a:srgbClr val="A31515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소멸 </a:t>
            </a:r>
            <a:r>
              <a:rPr lang="en-US" altLang="ko-KR" sz="1200" kern="0" spc="0" dirty="0">
                <a:solidFill>
                  <a:srgbClr val="A31515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: "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;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	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show();</a:t>
            </a:r>
            <a:endParaRPr lang="en-US" altLang="ko-KR" sz="12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}</a:t>
            </a:r>
            <a:endParaRPr lang="en-US" altLang="ko-KR" sz="12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9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9485070-35E6-4509-BF12-618DBFF0698D}"/>
              </a:ext>
            </a:extLst>
          </p:cNvPr>
          <p:cNvSpPr txBox="1"/>
          <p:nvPr/>
        </p:nvSpPr>
        <p:spPr>
          <a:xfrm>
            <a:off x="5807968" y="400978"/>
            <a:ext cx="6048672" cy="4002699"/>
          </a:xfrm>
          <a:prstGeom prst="rect">
            <a:avLst/>
          </a:prstGeom>
          <a:ln w="63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indent="0" algn="just" fontAlgn="base" latinLnBrk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 kern="0" spc="0" dirty="0">
                <a:solidFill>
                  <a:srgbClr val="0000FF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void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200" kern="0" spc="0" dirty="0">
                <a:solidFill>
                  <a:srgbClr val="2B91AF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Oval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::set(</a:t>
            </a:r>
            <a:r>
              <a:rPr lang="en-US" altLang="ko-KR" sz="1200" kern="0" spc="0" dirty="0">
                <a:solidFill>
                  <a:srgbClr val="0000FF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int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200" kern="0" spc="0" dirty="0">
                <a:solidFill>
                  <a:srgbClr val="80808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w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en-US" altLang="ko-KR" sz="1200" kern="0" spc="0" dirty="0">
                <a:solidFill>
                  <a:srgbClr val="0000FF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int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200" kern="0" spc="0" dirty="0">
                <a:solidFill>
                  <a:srgbClr val="80808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h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) {</a:t>
            </a:r>
            <a:endParaRPr lang="en-US" altLang="ko-KR" sz="12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	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width = </a:t>
            </a:r>
            <a:r>
              <a:rPr lang="en-US" altLang="ko-KR" sz="1200" kern="0" spc="0" dirty="0">
                <a:solidFill>
                  <a:srgbClr val="80808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w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; height = </a:t>
            </a:r>
            <a:r>
              <a:rPr lang="en-US" altLang="ko-KR" sz="1200" kern="0" spc="0" dirty="0">
                <a:solidFill>
                  <a:srgbClr val="80808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h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;</a:t>
            </a:r>
            <a:endParaRPr lang="en-US" altLang="ko-KR" sz="12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}</a:t>
            </a:r>
            <a:endParaRPr lang="en-US" altLang="ko-KR" sz="12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 kern="0" spc="0" dirty="0">
                <a:solidFill>
                  <a:srgbClr val="0000FF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void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200" kern="0" spc="0" dirty="0">
                <a:solidFill>
                  <a:srgbClr val="2B91AF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Oval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::show() {</a:t>
            </a:r>
            <a:endParaRPr lang="en-US" altLang="ko-KR" sz="12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	</a:t>
            </a:r>
            <a:r>
              <a:rPr lang="en-US" altLang="ko-KR" sz="12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cout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200" kern="0" spc="0" dirty="0">
                <a:solidFill>
                  <a:srgbClr val="00808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&lt;&lt;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200" kern="0" spc="0" dirty="0">
                <a:solidFill>
                  <a:srgbClr val="A31515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"width = "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200" kern="0" spc="0" dirty="0">
                <a:solidFill>
                  <a:srgbClr val="00808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&lt;&lt;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width </a:t>
            </a:r>
            <a:r>
              <a:rPr lang="en-US" altLang="ko-KR" sz="1200" kern="0" spc="0" dirty="0">
                <a:solidFill>
                  <a:srgbClr val="00808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&lt;&lt;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200" kern="0" spc="0" dirty="0">
                <a:solidFill>
                  <a:srgbClr val="A31515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", "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200" kern="0" spc="0" dirty="0">
                <a:solidFill>
                  <a:srgbClr val="00808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&lt;&lt;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200" kern="0" spc="0" dirty="0">
                <a:solidFill>
                  <a:srgbClr val="A31515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"height = "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200" kern="0" spc="0" dirty="0">
                <a:solidFill>
                  <a:srgbClr val="00808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&lt;&lt;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height </a:t>
            </a:r>
            <a:r>
              <a:rPr lang="en-US" altLang="ko-KR" sz="1200" kern="0" spc="0" dirty="0">
                <a:solidFill>
                  <a:srgbClr val="00808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&lt;&lt;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2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endl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;</a:t>
            </a:r>
            <a:endParaRPr lang="en-US" altLang="ko-KR" sz="12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}</a:t>
            </a:r>
            <a:endParaRPr lang="en-US" altLang="ko-KR" sz="12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 kern="0" spc="0" dirty="0">
                <a:solidFill>
                  <a:srgbClr val="0000FF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int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200" kern="0" spc="0" dirty="0">
                <a:solidFill>
                  <a:srgbClr val="2B91AF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Oval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::</a:t>
            </a:r>
            <a:r>
              <a:rPr lang="en-US" altLang="ko-KR" sz="12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getWidth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() {</a:t>
            </a:r>
            <a:endParaRPr lang="en-US" altLang="ko-KR" sz="12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	</a:t>
            </a:r>
            <a:r>
              <a:rPr lang="en-US" altLang="ko-KR" sz="1200" kern="0" spc="0" dirty="0">
                <a:solidFill>
                  <a:srgbClr val="0000FF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return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width;</a:t>
            </a:r>
            <a:endParaRPr lang="en-US" altLang="ko-KR" sz="12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}</a:t>
            </a:r>
            <a:endParaRPr lang="en-US" altLang="ko-KR" sz="12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 kern="0" spc="0" dirty="0">
                <a:solidFill>
                  <a:srgbClr val="0000FF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int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200" kern="0" spc="0" dirty="0">
                <a:solidFill>
                  <a:srgbClr val="2B91AF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Oval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::</a:t>
            </a:r>
            <a:r>
              <a:rPr lang="en-US" altLang="ko-KR" sz="12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getHeight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() {</a:t>
            </a:r>
            <a:endParaRPr lang="en-US" altLang="ko-KR" sz="12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	</a:t>
            </a:r>
            <a:r>
              <a:rPr lang="en-US" altLang="ko-KR" sz="1200" kern="0" spc="0" dirty="0">
                <a:solidFill>
                  <a:srgbClr val="0000FF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return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height;</a:t>
            </a:r>
            <a:endParaRPr lang="en-US" altLang="ko-KR" sz="12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}</a:t>
            </a:r>
            <a:endParaRPr lang="en-US" altLang="ko-KR" sz="12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200" kern="0" spc="0" dirty="0">
              <a:solidFill>
                <a:srgbClr val="008000"/>
              </a:solidFill>
              <a:effectLst/>
              <a:latin typeface="함초롬바탕" panose="02030604000101010101" pitchFamily="18" charset="-127"/>
              <a:ea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200" kern="0" dirty="0">
              <a:solidFill>
                <a:srgbClr val="008000"/>
              </a:solidFill>
              <a:latin typeface="함초롬바탕" panose="02030604000101010101" pitchFamily="18" charset="-127"/>
              <a:ea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 kern="0" spc="0" dirty="0">
                <a:solidFill>
                  <a:srgbClr val="008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// main() </a:t>
            </a:r>
            <a:r>
              <a:rPr lang="ko-KR" altLang="en-US" sz="1200" kern="0" spc="0" dirty="0">
                <a:solidFill>
                  <a:srgbClr val="008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함수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 kern="0" spc="0" dirty="0">
                <a:solidFill>
                  <a:srgbClr val="0000FF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int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main() {</a:t>
            </a:r>
            <a:endParaRPr lang="en-US" altLang="ko-KR" sz="12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	</a:t>
            </a:r>
            <a:r>
              <a:rPr lang="en-US" altLang="ko-KR" sz="1200" kern="0" spc="0" dirty="0">
                <a:solidFill>
                  <a:srgbClr val="2B91AF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Oval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a, b(3, 4);</a:t>
            </a:r>
            <a:endParaRPr lang="en-US" altLang="ko-KR" sz="12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	</a:t>
            </a:r>
            <a:r>
              <a:rPr lang="en-US" altLang="ko-KR" sz="12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a.set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(10, 20);</a:t>
            </a:r>
            <a:endParaRPr lang="en-US" altLang="ko-KR" sz="12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	</a:t>
            </a:r>
            <a:r>
              <a:rPr lang="en-US" altLang="ko-KR" sz="12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a.show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();</a:t>
            </a:r>
            <a:endParaRPr lang="en-US" altLang="ko-KR" sz="12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	</a:t>
            </a:r>
            <a:r>
              <a:rPr lang="en-US" altLang="ko-KR" sz="12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cout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200" kern="0" spc="0" dirty="0">
                <a:solidFill>
                  <a:srgbClr val="00808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&lt;&lt;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2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b.getWidth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() </a:t>
            </a:r>
            <a:r>
              <a:rPr lang="en-US" altLang="ko-KR" sz="1200" kern="0" spc="0" dirty="0">
                <a:solidFill>
                  <a:srgbClr val="00808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&lt;&lt;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200" kern="0" spc="0" dirty="0">
                <a:solidFill>
                  <a:srgbClr val="A31515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", "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200" kern="0" spc="0" dirty="0">
                <a:solidFill>
                  <a:srgbClr val="00808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&lt;&lt;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2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b.getHeight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() </a:t>
            </a:r>
            <a:r>
              <a:rPr lang="en-US" altLang="ko-KR" sz="1200" kern="0" spc="0" dirty="0">
                <a:solidFill>
                  <a:srgbClr val="00808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&lt;&lt;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2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endl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;</a:t>
            </a:r>
            <a:endParaRPr lang="en-US" altLang="ko-KR" sz="12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}</a:t>
            </a:r>
            <a:endParaRPr lang="en-US" altLang="ko-KR" sz="12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2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333C905-748C-46D2-AB40-F4347C503E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4511590"/>
            <a:ext cx="4744963" cy="1869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72056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550989" y="332656"/>
            <a:ext cx="2448272" cy="576263"/>
          </a:xfrm>
        </p:spPr>
        <p:txBody>
          <a:bodyPr>
            <a:noAutofit/>
          </a:bodyPr>
          <a:lstStyle/>
          <a:p>
            <a:r>
              <a:rPr lang="ko-KR" altLang="en-US" sz="1800" dirty="0">
                <a:solidFill>
                  <a:schemeClr val="tx1"/>
                </a:solidFill>
                <a:effectLst/>
              </a:rPr>
              <a:t>실습문제 </a:t>
            </a:r>
            <a:r>
              <a:rPr lang="en-US" altLang="ko-KR" sz="1800" dirty="0">
                <a:solidFill>
                  <a:schemeClr val="tx1"/>
                </a:solidFill>
                <a:effectLst/>
              </a:rPr>
              <a:t>4-9 </a:t>
            </a:r>
            <a:r>
              <a:rPr lang="ko-KR" altLang="en-US" sz="1800" dirty="0">
                <a:solidFill>
                  <a:schemeClr val="tx1"/>
                </a:solidFill>
                <a:effectLst/>
              </a:rPr>
              <a:t>풀이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CC1A9CC-DEAB-4935-BF29-8DC2E2484971}"/>
              </a:ext>
            </a:extLst>
          </p:cNvPr>
          <p:cNvSpPr txBox="1"/>
          <p:nvPr/>
        </p:nvSpPr>
        <p:spPr>
          <a:xfrm>
            <a:off x="550989" y="1052736"/>
            <a:ext cx="3683306" cy="3820405"/>
          </a:xfrm>
          <a:prstGeom prst="rect">
            <a:avLst/>
          </a:prstGeom>
          <a:ln w="63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indent="0" algn="just" fontAlgn="base" latinLnBrk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050" kern="0" spc="0" dirty="0">
                <a:solidFill>
                  <a:srgbClr val="80808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#include</a:t>
            </a:r>
            <a:r>
              <a:rPr lang="en-US" altLang="ko-KR" sz="10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050" kern="0" spc="0" dirty="0">
                <a:solidFill>
                  <a:srgbClr val="A31515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&lt;iostream&gt;</a:t>
            </a:r>
            <a:endParaRPr lang="en-US" altLang="ko-KR" sz="105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050" kern="0" spc="0" dirty="0">
                <a:solidFill>
                  <a:srgbClr val="80808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#include</a:t>
            </a:r>
            <a:r>
              <a:rPr lang="en-US" altLang="ko-KR" sz="10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050" kern="0" spc="0" dirty="0">
                <a:solidFill>
                  <a:srgbClr val="A31515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&lt;string&gt;</a:t>
            </a:r>
            <a:endParaRPr lang="en-US" altLang="ko-KR" sz="105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050" kern="0" spc="0" dirty="0">
                <a:solidFill>
                  <a:srgbClr val="0000FF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using</a:t>
            </a:r>
            <a:r>
              <a:rPr lang="en-US" altLang="ko-KR" sz="10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050" kern="0" spc="0" dirty="0">
                <a:solidFill>
                  <a:srgbClr val="0000FF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namespace</a:t>
            </a:r>
            <a:r>
              <a:rPr lang="en-US" altLang="ko-KR" sz="10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std;</a:t>
            </a:r>
            <a:endParaRPr lang="en-US" altLang="ko-KR" sz="105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050" kern="0" spc="0" dirty="0">
                <a:solidFill>
                  <a:srgbClr val="0000FF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class</a:t>
            </a:r>
            <a:r>
              <a:rPr lang="en-US" altLang="ko-KR" sz="10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050" kern="0" spc="0" dirty="0">
                <a:solidFill>
                  <a:srgbClr val="2B91AF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Person</a:t>
            </a:r>
            <a:r>
              <a:rPr lang="en-US" altLang="ko-KR" sz="10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{</a:t>
            </a:r>
            <a:endParaRPr lang="en-US" altLang="ko-KR" sz="105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0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	</a:t>
            </a:r>
            <a:r>
              <a:rPr lang="en-US" altLang="ko-KR" sz="1050" kern="0" spc="0" dirty="0">
                <a:solidFill>
                  <a:srgbClr val="2B91AF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string</a:t>
            </a:r>
            <a:r>
              <a:rPr lang="en-US" altLang="ko-KR" sz="10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name; </a:t>
            </a:r>
            <a:endParaRPr lang="en-US" altLang="ko-KR" sz="105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0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	</a:t>
            </a:r>
            <a:r>
              <a:rPr lang="en-US" altLang="ko-KR" sz="1050" kern="0" spc="0" dirty="0">
                <a:solidFill>
                  <a:srgbClr val="2B91AF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string</a:t>
            </a:r>
            <a:r>
              <a:rPr lang="en-US" altLang="ko-KR" sz="10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05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tel</a:t>
            </a:r>
            <a:r>
              <a:rPr lang="en-US" altLang="ko-KR" sz="10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; </a:t>
            </a:r>
            <a:endParaRPr lang="en-US" altLang="ko-KR" sz="105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050" kern="0" spc="0" dirty="0">
                <a:solidFill>
                  <a:srgbClr val="0000FF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public</a:t>
            </a:r>
            <a:r>
              <a:rPr lang="en-US" altLang="ko-KR" sz="10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:</a:t>
            </a:r>
            <a:endParaRPr lang="en-US" altLang="ko-KR" sz="105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0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	</a:t>
            </a:r>
            <a:r>
              <a:rPr lang="en-US" altLang="ko-KR" sz="10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Person();</a:t>
            </a:r>
            <a:endParaRPr lang="en-US" altLang="ko-KR" sz="105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0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	</a:t>
            </a:r>
            <a:r>
              <a:rPr lang="en-US" altLang="ko-KR" sz="1050" kern="0" spc="0" dirty="0">
                <a:solidFill>
                  <a:srgbClr val="2B91AF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string</a:t>
            </a:r>
            <a:r>
              <a:rPr lang="en-US" altLang="ko-KR" sz="10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05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getName</a:t>
            </a:r>
            <a:r>
              <a:rPr lang="en-US" altLang="ko-KR" sz="10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() { </a:t>
            </a:r>
            <a:r>
              <a:rPr lang="en-US" altLang="ko-KR" sz="1050" kern="0" spc="0" dirty="0">
                <a:solidFill>
                  <a:srgbClr val="0000FF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return</a:t>
            </a:r>
            <a:r>
              <a:rPr lang="en-US" altLang="ko-KR" sz="10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name; }</a:t>
            </a:r>
            <a:endParaRPr lang="en-US" altLang="ko-KR" sz="105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0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	</a:t>
            </a:r>
            <a:r>
              <a:rPr lang="en-US" altLang="ko-KR" sz="1050" kern="0" spc="0" dirty="0">
                <a:solidFill>
                  <a:srgbClr val="2B91AF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string</a:t>
            </a:r>
            <a:r>
              <a:rPr lang="en-US" altLang="ko-KR" sz="10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05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getTel</a:t>
            </a:r>
            <a:r>
              <a:rPr lang="en-US" altLang="ko-KR" sz="10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() { </a:t>
            </a:r>
            <a:r>
              <a:rPr lang="en-US" altLang="ko-KR" sz="1050" kern="0" spc="0" dirty="0">
                <a:solidFill>
                  <a:srgbClr val="0000FF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return</a:t>
            </a:r>
            <a:r>
              <a:rPr lang="en-US" altLang="ko-KR" sz="10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05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tel</a:t>
            </a:r>
            <a:r>
              <a:rPr lang="en-US" altLang="ko-KR" sz="10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; }</a:t>
            </a:r>
            <a:endParaRPr lang="en-US" altLang="ko-KR" sz="105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0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	</a:t>
            </a:r>
            <a:r>
              <a:rPr lang="en-US" altLang="ko-KR" sz="1050" kern="0" spc="0" dirty="0">
                <a:solidFill>
                  <a:srgbClr val="0000FF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void</a:t>
            </a:r>
            <a:r>
              <a:rPr lang="en-US" altLang="ko-KR" sz="10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set(</a:t>
            </a:r>
            <a:r>
              <a:rPr lang="en-US" altLang="ko-KR" sz="1050" kern="0" spc="0" dirty="0">
                <a:solidFill>
                  <a:srgbClr val="2B91AF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string</a:t>
            </a:r>
            <a:r>
              <a:rPr lang="en-US" altLang="ko-KR" sz="10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050" kern="0" spc="0" dirty="0">
                <a:solidFill>
                  <a:srgbClr val="80808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name</a:t>
            </a:r>
            <a:r>
              <a:rPr lang="en-US" altLang="ko-KR" sz="10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en-US" altLang="ko-KR" sz="1050" kern="0" spc="0" dirty="0">
                <a:solidFill>
                  <a:srgbClr val="2B91AF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string</a:t>
            </a:r>
            <a:r>
              <a:rPr lang="en-US" altLang="ko-KR" sz="10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050" kern="0" spc="0" dirty="0" err="1">
                <a:solidFill>
                  <a:srgbClr val="80808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tel</a:t>
            </a:r>
            <a:r>
              <a:rPr lang="en-US" altLang="ko-KR" sz="10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);</a:t>
            </a:r>
            <a:endParaRPr lang="en-US" altLang="ko-KR" sz="105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0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};</a:t>
            </a:r>
            <a:endParaRPr lang="en-US" altLang="ko-KR" sz="105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050" kern="0" spc="0" dirty="0">
                <a:solidFill>
                  <a:srgbClr val="2B91AF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Person</a:t>
            </a:r>
            <a:r>
              <a:rPr lang="en-US" altLang="ko-KR" sz="10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::Person() {</a:t>
            </a:r>
            <a:endParaRPr lang="en-US" altLang="ko-KR" sz="105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0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	</a:t>
            </a:r>
            <a:r>
              <a:rPr lang="en-US" altLang="ko-KR" sz="1050" kern="0" spc="0" dirty="0">
                <a:solidFill>
                  <a:srgbClr val="0000FF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this</a:t>
            </a:r>
            <a:r>
              <a:rPr lang="en-US" altLang="ko-KR" sz="10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-&gt;name </a:t>
            </a:r>
            <a:r>
              <a:rPr lang="en-US" altLang="ko-KR" sz="1050" kern="0" spc="0" dirty="0">
                <a:solidFill>
                  <a:srgbClr val="00808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=</a:t>
            </a:r>
            <a:r>
              <a:rPr lang="en-US" altLang="ko-KR" sz="10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050" kern="0" spc="0" dirty="0">
                <a:solidFill>
                  <a:srgbClr val="A31515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""</a:t>
            </a:r>
            <a:r>
              <a:rPr lang="en-US" altLang="ko-KR" sz="10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;</a:t>
            </a:r>
            <a:endParaRPr lang="en-US" altLang="ko-KR" sz="105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0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	</a:t>
            </a:r>
            <a:r>
              <a:rPr lang="en-US" altLang="ko-KR" sz="1050" kern="0" spc="0" dirty="0">
                <a:solidFill>
                  <a:srgbClr val="0000FF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this</a:t>
            </a:r>
            <a:r>
              <a:rPr lang="en-US" altLang="ko-KR" sz="10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-&gt;</a:t>
            </a:r>
            <a:r>
              <a:rPr lang="en-US" altLang="ko-KR" sz="105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tel</a:t>
            </a:r>
            <a:r>
              <a:rPr lang="en-US" altLang="ko-KR" sz="10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050" kern="0" spc="0" dirty="0">
                <a:solidFill>
                  <a:srgbClr val="00808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=</a:t>
            </a:r>
            <a:r>
              <a:rPr lang="en-US" altLang="ko-KR" sz="10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050" kern="0" spc="0" dirty="0">
                <a:solidFill>
                  <a:srgbClr val="A31515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""</a:t>
            </a:r>
            <a:r>
              <a:rPr lang="en-US" altLang="ko-KR" sz="10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;</a:t>
            </a:r>
            <a:endParaRPr lang="en-US" altLang="ko-KR" sz="105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0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}</a:t>
            </a:r>
            <a:endParaRPr lang="en-US" altLang="ko-KR" sz="105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050" kern="0" spc="0" dirty="0">
                <a:solidFill>
                  <a:srgbClr val="0000FF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void</a:t>
            </a:r>
            <a:r>
              <a:rPr lang="en-US" altLang="ko-KR" sz="10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050" kern="0" spc="0" dirty="0">
                <a:solidFill>
                  <a:srgbClr val="2B91AF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Person</a:t>
            </a:r>
            <a:r>
              <a:rPr lang="en-US" altLang="ko-KR" sz="10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::set(</a:t>
            </a:r>
            <a:r>
              <a:rPr lang="en-US" altLang="ko-KR" sz="1050" kern="0" spc="0" dirty="0">
                <a:solidFill>
                  <a:srgbClr val="2B91AF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string</a:t>
            </a:r>
            <a:r>
              <a:rPr lang="en-US" altLang="ko-KR" sz="10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050" kern="0" spc="0" dirty="0">
                <a:solidFill>
                  <a:srgbClr val="80808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name</a:t>
            </a:r>
            <a:r>
              <a:rPr lang="en-US" altLang="ko-KR" sz="10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en-US" altLang="ko-KR" sz="1050" kern="0" spc="0" dirty="0">
                <a:solidFill>
                  <a:srgbClr val="2B91AF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string</a:t>
            </a:r>
            <a:r>
              <a:rPr lang="en-US" altLang="ko-KR" sz="10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050" kern="0" spc="0" dirty="0" err="1">
                <a:solidFill>
                  <a:srgbClr val="80808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tel</a:t>
            </a:r>
            <a:r>
              <a:rPr lang="en-US" altLang="ko-KR" sz="10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) {</a:t>
            </a:r>
            <a:endParaRPr lang="en-US" altLang="ko-KR" sz="105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0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	</a:t>
            </a:r>
            <a:r>
              <a:rPr lang="en-US" altLang="ko-KR" sz="1050" kern="0" spc="0" dirty="0">
                <a:solidFill>
                  <a:srgbClr val="0000FF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this</a:t>
            </a:r>
            <a:r>
              <a:rPr lang="en-US" altLang="ko-KR" sz="10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-&gt;name </a:t>
            </a:r>
            <a:r>
              <a:rPr lang="en-US" altLang="ko-KR" sz="1050" kern="0" spc="0" dirty="0">
                <a:solidFill>
                  <a:srgbClr val="00808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=</a:t>
            </a:r>
            <a:r>
              <a:rPr lang="en-US" altLang="ko-KR" sz="10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050" kern="0" spc="0" dirty="0">
                <a:solidFill>
                  <a:srgbClr val="80808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name</a:t>
            </a:r>
            <a:r>
              <a:rPr lang="en-US" altLang="ko-KR" sz="10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;</a:t>
            </a:r>
            <a:endParaRPr lang="en-US" altLang="ko-KR" sz="105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0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	</a:t>
            </a:r>
            <a:r>
              <a:rPr lang="en-US" altLang="ko-KR" sz="1050" kern="0" spc="0" dirty="0">
                <a:solidFill>
                  <a:srgbClr val="0000FF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this</a:t>
            </a:r>
            <a:r>
              <a:rPr lang="en-US" altLang="ko-KR" sz="10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-&gt;</a:t>
            </a:r>
            <a:r>
              <a:rPr lang="en-US" altLang="ko-KR" sz="105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tel</a:t>
            </a:r>
            <a:r>
              <a:rPr lang="en-US" altLang="ko-KR" sz="10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050" kern="0" spc="0" dirty="0">
                <a:solidFill>
                  <a:srgbClr val="00808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=</a:t>
            </a:r>
            <a:r>
              <a:rPr lang="en-US" altLang="ko-KR" sz="10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050" kern="0" spc="0" dirty="0" err="1">
                <a:solidFill>
                  <a:srgbClr val="80808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tel</a:t>
            </a:r>
            <a:r>
              <a:rPr lang="en-US" altLang="ko-KR" sz="10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;</a:t>
            </a:r>
            <a:endParaRPr lang="en-US" altLang="ko-KR" sz="105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0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}</a:t>
            </a:r>
            <a:endParaRPr lang="en-US" altLang="ko-KR" sz="105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2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750F0A-2B22-4962-AE1C-BC097E5FFC15}"/>
              </a:ext>
            </a:extLst>
          </p:cNvPr>
          <p:cNvSpPr txBox="1"/>
          <p:nvPr/>
        </p:nvSpPr>
        <p:spPr>
          <a:xfrm>
            <a:off x="3856462" y="215299"/>
            <a:ext cx="5544616" cy="6427401"/>
          </a:xfrm>
          <a:prstGeom prst="rect">
            <a:avLst/>
          </a:prstGeom>
          <a:ln w="63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indent="0" algn="just" fontAlgn="base" latinLnBrk="1">
              <a:lnSpc>
                <a:spcPts val="13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100" kern="0" spc="0" dirty="0">
                <a:solidFill>
                  <a:srgbClr val="0000FF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class</a:t>
            </a: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100" kern="0" spc="0" dirty="0" err="1">
                <a:solidFill>
                  <a:srgbClr val="2B91AF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PersonManager</a:t>
            </a: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{</a:t>
            </a:r>
            <a:endParaRPr lang="en-US" altLang="ko-KR" sz="11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R="0" indent="355600" algn="just" fontAlgn="base" latinLnBrk="1">
              <a:lnSpc>
                <a:spcPts val="13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100" kern="0" spc="0" dirty="0">
                <a:solidFill>
                  <a:srgbClr val="2B91AF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Person</a:t>
            </a: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*p;</a:t>
            </a:r>
            <a:endParaRPr lang="en-US" altLang="ko-KR" sz="11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R="0" indent="355600" algn="just" fontAlgn="base" latinLnBrk="1">
              <a:lnSpc>
                <a:spcPts val="13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100" kern="0" spc="0" dirty="0">
                <a:solidFill>
                  <a:srgbClr val="0000FF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int</a:t>
            </a: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size;</a:t>
            </a:r>
            <a:endParaRPr lang="en-US" altLang="ko-KR" sz="11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ts val="13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100" kern="0" spc="0" dirty="0">
                <a:solidFill>
                  <a:srgbClr val="0000FF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public</a:t>
            </a: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:</a:t>
            </a:r>
            <a:endParaRPr lang="en-US" altLang="ko-KR" sz="11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R="0" indent="355600" algn="just" fontAlgn="base" latinLnBrk="1">
              <a:lnSpc>
                <a:spcPts val="13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1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PersonManager</a:t>
            </a: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</a:t>
            </a:r>
            <a:r>
              <a:rPr lang="en-US" altLang="ko-KR" sz="1100" kern="0" spc="0" dirty="0">
                <a:solidFill>
                  <a:srgbClr val="0000FF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int</a:t>
            </a: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100" kern="0" spc="0" dirty="0">
                <a:solidFill>
                  <a:srgbClr val="80808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n</a:t>
            </a: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) {</a:t>
            </a:r>
            <a:endParaRPr lang="en-US" altLang="ko-KR" sz="11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R="0" indent="355600" algn="just" fontAlgn="base" latinLnBrk="1">
              <a:lnSpc>
                <a:spcPts val="13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	</a:t>
            </a: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p = </a:t>
            </a:r>
            <a:r>
              <a:rPr lang="en-US" altLang="ko-KR" sz="1100" kern="0" spc="0" dirty="0">
                <a:solidFill>
                  <a:srgbClr val="0000FF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new</a:t>
            </a: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100" kern="0" spc="0" dirty="0">
                <a:solidFill>
                  <a:srgbClr val="2B91AF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Person</a:t>
            </a: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[</a:t>
            </a:r>
            <a:r>
              <a:rPr lang="en-US" altLang="ko-KR" sz="1100" kern="0" spc="0" dirty="0">
                <a:solidFill>
                  <a:srgbClr val="80808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n</a:t>
            </a: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];</a:t>
            </a:r>
            <a:endParaRPr lang="en-US" altLang="ko-KR" sz="11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R="0" indent="355600" algn="just" fontAlgn="base" latinLnBrk="1">
              <a:lnSpc>
                <a:spcPts val="13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	</a:t>
            </a: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size = </a:t>
            </a:r>
            <a:r>
              <a:rPr lang="en-US" altLang="ko-KR" sz="1100" kern="0" spc="0" dirty="0">
                <a:solidFill>
                  <a:srgbClr val="80808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n</a:t>
            </a: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;</a:t>
            </a:r>
            <a:endParaRPr lang="en-US" altLang="ko-KR" sz="11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R="0" indent="355600" algn="just" fontAlgn="base" latinLnBrk="1">
              <a:lnSpc>
                <a:spcPts val="13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	</a:t>
            </a:r>
            <a:r>
              <a:rPr lang="en-US" altLang="ko-KR" sz="1100" kern="0" spc="0" dirty="0">
                <a:solidFill>
                  <a:srgbClr val="2B91AF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string</a:t>
            </a: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name, </a:t>
            </a:r>
            <a:r>
              <a:rPr lang="en-US" altLang="ko-KR" sz="11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tel</a:t>
            </a: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;</a:t>
            </a:r>
            <a:endParaRPr lang="en-US" altLang="ko-KR" sz="11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R="0" indent="355600" algn="just" fontAlgn="base" latinLnBrk="1">
              <a:lnSpc>
                <a:spcPts val="13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	</a:t>
            </a:r>
            <a:r>
              <a:rPr lang="en-US" altLang="ko-KR" sz="11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cout</a:t>
            </a: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100" kern="0" spc="0" dirty="0">
                <a:solidFill>
                  <a:srgbClr val="00808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&lt;&lt;</a:t>
            </a: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100" kern="0" spc="0" dirty="0">
                <a:solidFill>
                  <a:srgbClr val="A31515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"</a:t>
            </a:r>
            <a:r>
              <a:rPr lang="ko-KR" altLang="en-US" sz="1100" kern="0" spc="0" dirty="0">
                <a:solidFill>
                  <a:srgbClr val="A31515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이름과 전화 번호를 입력해 주세요</a:t>
            </a:r>
            <a:r>
              <a:rPr lang="en-US" altLang="ko-KR" sz="1100" kern="0" spc="0" dirty="0">
                <a:solidFill>
                  <a:srgbClr val="A31515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"</a:t>
            </a:r>
            <a:r>
              <a:rPr lang="ko-KR" altLang="en-US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100" kern="0" spc="0" dirty="0">
                <a:solidFill>
                  <a:srgbClr val="00808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&lt;&lt;</a:t>
            </a:r>
            <a:r>
              <a:rPr lang="ko-KR" altLang="en-US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1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endl</a:t>
            </a: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;</a:t>
            </a:r>
            <a:endParaRPr lang="en-US" altLang="ko-KR" sz="11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R="0" indent="355600" algn="just" fontAlgn="base" latinLnBrk="1">
              <a:lnSpc>
                <a:spcPts val="13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	</a:t>
            </a:r>
            <a:r>
              <a:rPr lang="en-US" altLang="ko-KR" sz="1100" kern="0" spc="0" dirty="0">
                <a:solidFill>
                  <a:srgbClr val="0000FF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for</a:t>
            </a: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</a:t>
            </a:r>
            <a:r>
              <a:rPr lang="en-US" altLang="ko-KR" sz="1100" kern="0" spc="0" dirty="0">
                <a:solidFill>
                  <a:srgbClr val="0000FF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int</a:t>
            </a: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1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i</a:t>
            </a: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=0; </a:t>
            </a:r>
            <a:r>
              <a:rPr lang="en-US" altLang="ko-KR" sz="11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i</a:t>
            </a: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&lt;3; </a:t>
            </a:r>
            <a:r>
              <a:rPr lang="en-US" altLang="ko-KR" sz="11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i</a:t>
            </a: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++) {</a:t>
            </a:r>
            <a:endParaRPr lang="en-US" altLang="ko-KR" sz="11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R="0" indent="355600" algn="just" fontAlgn="base" latinLnBrk="1">
              <a:lnSpc>
                <a:spcPts val="13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		</a:t>
            </a:r>
            <a:r>
              <a:rPr lang="en-US" altLang="ko-KR" sz="11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cout</a:t>
            </a: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100" kern="0" spc="0" dirty="0">
                <a:solidFill>
                  <a:srgbClr val="00808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&lt;&lt;</a:t>
            </a: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100" kern="0" spc="0" dirty="0">
                <a:solidFill>
                  <a:srgbClr val="A31515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"</a:t>
            </a:r>
            <a:r>
              <a:rPr lang="ko-KR" altLang="en-US" sz="1100" kern="0" spc="0" dirty="0">
                <a:solidFill>
                  <a:srgbClr val="A31515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사람 </a:t>
            </a:r>
            <a:r>
              <a:rPr lang="en-US" altLang="ko-KR" sz="1100" kern="0" spc="0" dirty="0">
                <a:solidFill>
                  <a:srgbClr val="A31515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"</a:t>
            </a:r>
            <a:r>
              <a:rPr lang="ko-KR" altLang="en-US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100" kern="0" spc="0" dirty="0">
                <a:solidFill>
                  <a:srgbClr val="00808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&lt;&lt;</a:t>
            </a:r>
            <a:r>
              <a:rPr lang="ko-KR" altLang="en-US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i+1 </a:t>
            </a:r>
            <a:r>
              <a:rPr lang="en-US" altLang="ko-KR" sz="1100" kern="0" spc="0" dirty="0">
                <a:solidFill>
                  <a:srgbClr val="00808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&lt;&lt;</a:t>
            </a: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100" kern="0" spc="0" dirty="0">
                <a:solidFill>
                  <a:srgbClr val="A31515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"&gt;&gt; "</a:t>
            </a: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;</a:t>
            </a:r>
            <a:endParaRPr lang="en-US" altLang="ko-KR" sz="11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R="0" indent="355600" algn="just" fontAlgn="base" latinLnBrk="1">
              <a:lnSpc>
                <a:spcPts val="13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		</a:t>
            </a:r>
            <a:r>
              <a:rPr lang="en-US" altLang="ko-KR" sz="11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cin</a:t>
            </a: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100" kern="0" spc="0" dirty="0">
                <a:solidFill>
                  <a:srgbClr val="00808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&gt;&gt;</a:t>
            </a: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name </a:t>
            </a:r>
            <a:r>
              <a:rPr lang="en-US" altLang="ko-KR" sz="1100" kern="0" spc="0" dirty="0">
                <a:solidFill>
                  <a:srgbClr val="00808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&gt;&gt;</a:t>
            </a: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1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tel</a:t>
            </a: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;</a:t>
            </a:r>
            <a:endParaRPr lang="en-US" altLang="ko-KR" sz="11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R="0" indent="355600" algn="just" fontAlgn="base" latinLnBrk="1">
              <a:lnSpc>
                <a:spcPts val="13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		</a:t>
            </a: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p[</a:t>
            </a:r>
            <a:r>
              <a:rPr lang="en-US" altLang="ko-KR" sz="11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i</a:t>
            </a: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].set(name, </a:t>
            </a:r>
            <a:r>
              <a:rPr lang="en-US" altLang="ko-KR" sz="11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tel</a:t>
            </a: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);</a:t>
            </a:r>
            <a:endParaRPr lang="en-US" altLang="ko-KR" sz="11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R="0" indent="355600" algn="just" fontAlgn="base" latinLnBrk="1">
              <a:lnSpc>
                <a:spcPts val="13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	</a:t>
            </a: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}</a:t>
            </a:r>
            <a:endParaRPr lang="en-US" altLang="ko-KR" sz="11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R="0" indent="355600" algn="just" fontAlgn="base" latinLnBrk="1">
              <a:lnSpc>
                <a:spcPts val="13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}</a:t>
            </a:r>
            <a:endParaRPr lang="en-US" altLang="ko-KR" sz="11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R="0" indent="355600" algn="just" fontAlgn="base" latinLnBrk="1">
              <a:lnSpc>
                <a:spcPts val="13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100" kern="0" spc="0" dirty="0">
                <a:solidFill>
                  <a:srgbClr val="0000FF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void</a:t>
            </a: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show() {</a:t>
            </a:r>
            <a:endParaRPr lang="en-US" altLang="ko-KR" sz="11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R="0" indent="355600" algn="just" fontAlgn="base" latinLnBrk="1">
              <a:lnSpc>
                <a:spcPts val="13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	</a:t>
            </a:r>
            <a:r>
              <a:rPr lang="en-US" altLang="ko-KR" sz="11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cout</a:t>
            </a: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100" kern="0" spc="0" dirty="0">
                <a:solidFill>
                  <a:srgbClr val="00808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&lt;&lt;</a:t>
            </a: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100" kern="0" spc="0" dirty="0">
                <a:solidFill>
                  <a:srgbClr val="A31515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"</a:t>
            </a:r>
            <a:r>
              <a:rPr lang="ko-KR" altLang="en-US" sz="1100" kern="0" spc="0" dirty="0">
                <a:solidFill>
                  <a:srgbClr val="A31515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모든 사람의 이름은 </a:t>
            </a:r>
            <a:r>
              <a:rPr lang="en-US" altLang="ko-KR" sz="1100" kern="0" spc="0" dirty="0">
                <a:solidFill>
                  <a:srgbClr val="A31515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"</a:t>
            </a: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;</a:t>
            </a:r>
            <a:endParaRPr lang="ko-KR" altLang="en-US" sz="11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R="0" indent="355600" algn="just" fontAlgn="base" latinLnBrk="1">
              <a:lnSpc>
                <a:spcPts val="13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	</a:t>
            </a:r>
            <a:r>
              <a:rPr lang="en-US" altLang="ko-KR" sz="1100" kern="0" spc="0" dirty="0">
                <a:solidFill>
                  <a:srgbClr val="0000FF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for</a:t>
            </a: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</a:t>
            </a:r>
            <a:r>
              <a:rPr lang="en-US" altLang="ko-KR" sz="1100" kern="0" spc="0" dirty="0">
                <a:solidFill>
                  <a:srgbClr val="0000FF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int</a:t>
            </a: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1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i</a:t>
            </a: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=0; </a:t>
            </a:r>
            <a:r>
              <a:rPr lang="en-US" altLang="ko-KR" sz="11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i</a:t>
            </a: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&lt;3; </a:t>
            </a:r>
            <a:r>
              <a:rPr lang="en-US" altLang="ko-KR" sz="11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i</a:t>
            </a: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++) {</a:t>
            </a:r>
            <a:endParaRPr lang="en-US" altLang="ko-KR" sz="11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R="0" indent="355600" algn="just" fontAlgn="base" latinLnBrk="1">
              <a:lnSpc>
                <a:spcPts val="13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		</a:t>
            </a:r>
            <a:r>
              <a:rPr lang="en-US" altLang="ko-KR" sz="11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cout</a:t>
            </a: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100" kern="0" spc="0" dirty="0">
                <a:solidFill>
                  <a:srgbClr val="00808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&lt;&lt;</a:t>
            </a: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p[</a:t>
            </a:r>
            <a:r>
              <a:rPr lang="en-US" altLang="ko-KR" sz="11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i</a:t>
            </a: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].</a:t>
            </a:r>
            <a:r>
              <a:rPr lang="en-US" altLang="ko-KR" sz="11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getName</a:t>
            </a: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() </a:t>
            </a:r>
            <a:r>
              <a:rPr lang="en-US" altLang="ko-KR" sz="1100" kern="0" spc="0" dirty="0">
                <a:solidFill>
                  <a:srgbClr val="00808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&lt;&lt;</a:t>
            </a: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100" kern="0" spc="0" dirty="0">
                <a:solidFill>
                  <a:srgbClr val="A31515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' '</a:t>
            </a: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;</a:t>
            </a:r>
            <a:endParaRPr lang="en-US" altLang="ko-KR" sz="11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R="0" indent="355600" algn="just" fontAlgn="base" latinLnBrk="1">
              <a:lnSpc>
                <a:spcPts val="13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	</a:t>
            </a: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}</a:t>
            </a:r>
            <a:endParaRPr lang="en-US" altLang="ko-KR" sz="11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R="0" indent="355600" algn="just" fontAlgn="base" latinLnBrk="1">
              <a:lnSpc>
                <a:spcPts val="13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	</a:t>
            </a:r>
            <a:r>
              <a:rPr lang="en-US" altLang="ko-KR" sz="11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cout</a:t>
            </a: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100" kern="0" spc="0" dirty="0">
                <a:solidFill>
                  <a:srgbClr val="00808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&lt;&lt;</a:t>
            </a: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1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endl</a:t>
            </a: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;</a:t>
            </a:r>
            <a:endParaRPr lang="en-US" altLang="ko-KR" sz="11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R="0" indent="355600" algn="just" fontAlgn="base" latinLnBrk="1">
              <a:lnSpc>
                <a:spcPts val="13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}</a:t>
            </a:r>
            <a:endParaRPr lang="en-US" altLang="ko-KR" sz="11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R="0" indent="355600" algn="just" fontAlgn="base" latinLnBrk="1">
              <a:lnSpc>
                <a:spcPts val="13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100" kern="0" spc="0" dirty="0">
                <a:solidFill>
                  <a:srgbClr val="0000FF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void</a:t>
            </a: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search() {</a:t>
            </a:r>
            <a:endParaRPr lang="en-US" altLang="ko-KR" sz="11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R="0" indent="355600" algn="just" fontAlgn="base" latinLnBrk="1">
              <a:lnSpc>
                <a:spcPts val="13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	</a:t>
            </a:r>
            <a:r>
              <a:rPr lang="en-US" altLang="ko-KR" sz="1100" kern="0" spc="0" dirty="0">
                <a:solidFill>
                  <a:srgbClr val="2B91AF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string</a:t>
            </a: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name;</a:t>
            </a:r>
            <a:endParaRPr lang="en-US" altLang="ko-KR" sz="11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R="0" indent="355600" algn="just" fontAlgn="base" latinLnBrk="1">
              <a:lnSpc>
                <a:spcPts val="13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	</a:t>
            </a:r>
            <a:r>
              <a:rPr lang="en-US" altLang="ko-KR" sz="11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cout</a:t>
            </a: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100" kern="0" spc="0" dirty="0">
                <a:solidFill>
                  <a:srgbClr val="00808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&lt;&lt;</a:t>
            </a: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100" kern="0" spc="0" dirty="0">
                <a:solidFill>
                  <a:srgbClr val="A31515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"</a:t>
            </a:r>
            <a:r>
              <a:rPr lang="ko-KR" altLang="en-US" sz="1100" kern="0" spc="0" dirty="0">
                <a:solidFill>
                  <a:srgbClr val="A31515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전화번호 검색합니다</a:t>
            </a:r>
            <a:r>
              <a:rPr lang="en-US" altLang="ko-KR" sz="1100" kern="0" spc="0" dirty="0">
                <a:solidFill>
                  <a:srgbClr val="A31515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 </a:t>
            </a:r>
            <a:r>
              <a:rPr lang="ko-KR" altLang="en-US" sz="1100" kern="0" spc="0" dirty="0">
                <a:solidFill>
                  <a:srgbClr val="A31515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이름을 입력하세요</a:t>
            </a:r>
            <a:r>
              <a:rPr lang="en-US" altLang="ko-KR" sz="1100" kern="0" spc="0" dirty="0">
                <a:solidFill>
                  <a:srgbClr val="A31515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&gt;&gt;"</a:t>
            </a: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;</a:t>
            </a:r>
            <a:endParaRPr lang="ko-KR" altLang="en-US" sz="11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R="0" indent="355600" algn="just" fontAlgn="base" latinLnBrk="1">
              <a:lnSpc>
                <a:spcPts val="13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	</a:t>
            </a:r>
            <a:r>
              <a:rPr lang="en-US" altLang="ko-KR" sz="11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cin</a:t>
            </a: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100" kern="0" spc="0" dirty="0">
                <a:solidFill>
                  <a:srgbClr val="00808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&gt;&gt;</a:t>
            </a: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name;</a:t>
            </a:r>
            <a:endParaRPr lang="en-US" altLang="ko-KR" sz="11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R="0" indent="355600" algn="just" fontAlgn="base" latinLnBrk="1">
              <a:lnSpc>
                <a:spcPts val="13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	</a:t>
            </a:r>
            <a:r>
              <a:rPr lang="en-US" altLang="ko-KR" sz="1100" kern="0" spc="0" dirty="0">
                <a:solidFill>
                  <a:srgbClr val="0000FF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for</a:t>
            </a: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</a:t>
            </a:r>
            <a:r>
              <a:rPr lang="en-US" altLang="ko-KR" sz="1100" kern="0" spc="0" dirty="0">
                <a:solidFill>
                  <a:srgbClr val="0000FF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int</a:t>
            </a: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1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i</a:t>
            </a: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=0; </a:t>
            </a:r>
            <a:r>
              <a:rPr lang="en-US" altLang="ko-KR" sz="11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i</a:t>
            </a: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&lt;3; </a:t>
            </a:r>
            <a:r>
              <a:rPr lang="en-US" altLang="ko-KR" sz="11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i</a:t>
            </a: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++) {</a:t>
            </a:r>
            <a:endParaRPr lang="en-US" altLang="ko-KR" sz="11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R="0" indent="355600" algn="just" fontAlgn="base" latinLnBrk="1">
              <a:lnSpc>
                <a:spcPts val="13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	         </a:t>
            </a:r>
            <a:r>
              <a:rPr lang="en-US" altLang="ko-KR" sz="1100" kern="0" spc="0" dirty="0">
                <a:solidFill>
                  <a:srgbClr val="0000FF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if</a:t>
            </a: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(name </a:t>
            </a:r>
            <a:r>
              <a:rPr lang="en-US" altLang="ko-KR" sz="1100" kern="0" spc="0" dirty="0">
                <a:solidFill>
                  <a:srgbClr val="00808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==</a:t>
            </a: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p[</a:t>
            </a:r>
            <a:r>
              <a:rPr lang="en-US" altLang="ko-KR" sz="11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i</a:t>
            </a: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].</a:t>
            </a:r>
            <a:r>
              <a:rPr lang="en-US" altLang="ko-KR" sz="11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getName</a:t>
            </a: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()) {</a:t>
            </a:r>
            <a:endParaRPr lang="en-US" altLang="ko-KR" sz="11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R="0" indent="355600" algn="just" fontAlgn="base" latinLnBrk="1">
              <a:lnSpc>
                <a:spcPts val="13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		</a:t>
            </a:r>
            <a:r>
              <a:rPr lang="en-US" altLang="ko-KR" sz="11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cout</a:t>
            </a: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100" kern="0" spc="0" dirty="0">
                <a:solidFill>
                  <a:srgbClr val="00808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&lt;&lt;</a:t>
            </a: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100" kern="0" spc="0" dirty="0">
                <a:solidFill>
                  <a:srgbClr val="A31515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"</a:t>
            </a:r>
            <a:r>
              <a:rPr lang="ko-KR" altLang="en-US" sz="1100" kern="0" spc="0" dirty="0">
                <a:solidFill>
                  <a:srgbClr val="A31515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전화 번호는 </a:t>
            </a:r>
            <a:r>
              <a:rPr lang="en-US" altLang="ko-KR" sz="1100" kern="0" spc="0" dirty="0">
                <a:solidFill>
                  <a:srgbClr val="A31515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"</a:t>
            </a:r>
            <a:r>
              <a:rPr lang="ko-KR" altLang="en-US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100" kern="0" spc="0" dirty="0">
                <a:solidFill>
                  <a:srgbClr val="00808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&lt;&lt;</a:t>
            </a:r>
            <a:r>
              <a:rPr lang="ko-KR" altLang="en-US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p[</a:t>
            </a:r>
            <a:r>
              <a:rPr lang="en-US" altLang="ko-KR" sz="11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i</a:t>
            </a: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].</a:t>
            </a:r>
            <a:r>
              <a:rPr lang="en-US" altLang="ko-KR" sz="11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getTel</a:t>
            </a: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() </a:t>
            </a:r>
            <a:r>
              <a:rPr lang="en-US" altLang="ko-KR" sz="1100" kern="0" spc="0" dirty="0">
                <a:solidFill>
                  <a:srgbClr val="00808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&lt;&lt;</a:t>
            </a: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1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endl</a:t>
            </a: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;</a:t>
            </a:r>
            <a:endParaRPr lang="en-US" altLang="ko-KR" sz="11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R="0" indent="355600" algn="just" fontAlgn="base" latinLnBrk="1">
              <a:lnSpc>
                <a:spcPts val="13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		</a:t>
            </a:r>
            <a:r>
              <a:rPr lang="en-US" altLang="ko-KR" sz="1100" kern="0" spc="0" dirty="0">
                <a:solidFill>
                  <a:srgbClr val="0000FF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return</a:t>
            </a: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;</a:t>
            </a:r>
            <a:endParaRPr lang="en-US" altLang="ko-KR" sz="11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R="0" indent="355600" algn="just" fontAlgn="base" latinLnBrk="1">
              <a:lnSpc>
                <a:spcPts val="13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	         </a:t>
            </a: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}</a:t>
            </a:r>
            <a:endParaRPr lang="en-US" altLang="ko-KR" sz="11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R="0" indent="355600" algn="just" fontAlgn="base" latinLnBrk="1">
              <a:lnSpc>
                <a:spcPts val="13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	</a:t>
            </a: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}</a:t>
            </a:r>
            <a:endParaRPr lang="en-US" altLang="ko-KR" sz="11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R="0" indent="355600" algn="just" fontAlgn="base" latinLnBrk="1">
              <a:lnSpc>
                <a:spcPts val="13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	</a:t>
            </a:r>
            <a:r>
              <a:rPr lang="en-US" altLang="ko-KR" sz="11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cout</a:t>
            </a: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100" kern="0" spc="0" dirty="0">
                <a:solidFill>
                  <a:srgbClr val="00808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&lt;&lt;</a:t>
            </a: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100" kern="0" spc="0" dirty="0">
                <a:solidFill>
                  <a:srgbClr val="A31515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"</a:t>
            </a:r>
            <a:r>
              <a:rPr lang="ko-KR" altLang="en-US" sz="1100" kern="0" spc="0" dirty="0">
                <a:solidFill>
                  <a:srgbClr val="A31515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없는 사람입니다</a:t>
            </a:r>
            <a:r>
              <a:rPr lang="en-US" altLang="ko-KR" sz="1100" kern="0" spc="0" dirty="0">
                <a:solidFill>
                  <a:srgbClr val="A31515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"</a:t>
            </a:r>
            <a:r>
              <a:rPr lang="ko-KR" altLang="en-US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100" kern="0" spc="0" dirty="0">
                <a:solidFill>
                  <a:srgbClr val="00808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&lt;&lt;</a:t>
            </a:r>
            <a:r>
              <a:rPr lang="ko-KR" altLang="en-US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1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endl</a:t>
            </a: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;</a:t>
            </a:r>
            <a:endParaRPr lang="en-US" altLang="ko-KR" sz="11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R="0" indent="355600" algn="just" fontAlgn="base" latinLnBrk="1">
              <a:lnSpc>
                <a:spcPts val="13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}</a:t>
            </a:r>
            <a:endParaRPr lang="en-US" altLang="ko-KR" sz="11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R="0" indent="355600" algn="just" fontAlgn="base" latinLnBrk="1">
              <a:lnSpc>
                <a:spcPts val="13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~</a:t>
            </a:r>
            <a:r>
              <a:rPr lang="en-US" altLang="ko-KR" sz="11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PersonManager</a:t>
            </a: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() {</a:t>
            </a:r>
            <a:endParaRPr lang="en-US" altLang="ko-KR" sz="11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R="0" indent="355600" algn="just" fontAlgn="base" latinLnBrk="1">
              <a:lnSpc>
                <a:spcPts val="13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	</a:t>
            </a:r>
            <a:r>
              <a:rPr lang="en-US" altLang="ko-KR" sz="1100" kern="0" spc="0" dirty="0">
                <a:solidFill>
                  <a:srgbClr val="0000FF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delete []</a:t>
            </a: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p;</a:t>
            </a:r>
            <a:endParaRPr lang="en-US" altLang="ko-KR" sz="11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R="0" indent="355600" algn="just" fontAlgn="base" latinLnBrk="1">
              <a:lnSpc>
                <a:spcPts val="13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}</a:t>
            </a:r>
            <a:endParaRPr lang="en-US" altLang="ko-KR" sz="11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ts val="13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};</a:t>
            </a:r>
            <a:endParaRPr lang="en-US" altLang="ko-KR" sz="11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9FFD67-6E35-415A-BB38-B3456BE63090}"/>
              </a:ext>
            </a:extLst>
          </p:cNvPr>
          <p:cNvSpPr txBox="1"/>
          <p:nvPr/>
        </p:nvSpPr>
        <p:spPr>
          <a:xfrm>
            <a:off x="8112224" y="5647491"/>
            <a:ext cx="3456384" cy="995209"/>
          </a:xfrm>
          <a:prstGeom prst="rect">
            <a:avLst/>
          </a:prstGeom>
          <a:ln w="63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indent="0" algn="just" fontAlgn="base" latinLnBrk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100" kern="0" spc="0" dirty="0">
                <a:solidFill>
                  <a:srgbClr val="0000FF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int</a:t>
            </a: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main() {</a:t>
            </a:r>
            <a:endParaRPr lang="en-US" altLang="ko-KR" sz="11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	</a:t>
            </a:r>
            <a:r>
              <a:rPr lang="en-US" altLang="ko-KR" sz="1100" kern="0" spc="0" dirty="0" err="1">
                <a:solidFill>
                  <a:srgbClr val="2B91AF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PersonManager</a:t>
            </a: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manager(3);</a:t>
            </a:r>
            <a:endParaRPr lang="en-US" altLang="ko-KR" sz="11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	</a:t>
            </a:r>
            <a:r>
              <a:rPr lang="en-US" altLang="ko-KR" sz="11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manager.show</a:t>
            </a: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();</a:t>
            </a:r>
            <a:endParaRPr lang="en-US" altLang="ko-KR" sz="11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	</a:t>
            </a:r>
            <a:r>
              <a:rPr lang="en-US" altLang="ko-KR" sz="11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manager.search</a:t>
            </a: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();</a:t>
            </a:r>
            <a:endParaRPr lang="en-US" altLang="ko-KR" sz="11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}</a:t>
            </a:r>
            <a:endParaRPr lang="ko-KR" altLang="en-US" sz="11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72C6F70-7643-4406-A401-090A600AC7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2546" y="2204864"/>
            <a:ext cx="3839089" cy="1790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5326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Check Time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294967295"/>
          </p:nvPr>
        </p:nvSpPr>
        <p:spPr>
          <a:xfrm>
            <a:off x="0" y="1036638"/>
            <a:ext cx="533400" cy="244475"/>
          </a:xfrm>
          <a:prstGeom prst="rect">
            <a:avLst/>
          </a:prstGeom>
        </p:spPr>
        <p:txBody>
          <a:bodyPr vert="horz" anchor="ctr" anchorCtr="0">
            <a:normAutofit fontScale="85000" lnSpcReduction="20000"/>
          </a:bodyPr>
          <a:lstStyle>
            <a:defPPr>
              <a:defRPr lang="ko-KR"/>
            </a:defPPr>
            <a:lvl1pPr marL="0" algn="ctr" defTabSz="914400" rtl="0" eaLnBrk="1" latinLnBrk="0" hangingPunct="1">
              <a:defRPr kumimoji="0" sz="1400" b="1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1870596-DAFA-46D2-82A7-2B6B5F8E0EA4}" type="slidenum">
              <a:rPr lang="ko-KR" altLang="en-US" smtClean="0"/>
              <a:pPr/>
              <a:t>7</a:t>
            </a:fld>
            <a:endParaRPr lang="ko-KR" altLang="en-US" dirty="0"/>
          </a:p>
        </p:txBody>
      </p:sp>
      <p:sp>
        <p:nvSpPr>
          <p:cNvPr id="8" name="내용 개체 틀 4">
            <a:extLst>
              <a:ext uri="{FF2B5EF4-FFF2-40B4-BE49-F238E27FC236}">
                <a16:creationId xmlns:a16="http://schemas.microsoft.com/office/drawing/2014/main" id="{D50527FD-9667-4FEF-AF77-D737D5FCF420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1775520" y="1124744"/>
            <a:ext cx="9145016" cy="2520280"/>
          </a:xfrm>
        </p:spPr>
        <p:txBody>
          <a:bodyPr vert="horz">
            <a:noAutofit/>
          </a:bodyPr>
          <a:lstStyle/>
          <a:p>
            <a:pPr>
              <a:lnSpc>
                <a:spcPts val="3000"/>
              </a:lnSpc>
              <a:spcBef>
                <a:spcPts val="0"/>
              </a:spcBef>
              <a:spcAft>
                <a:spcPts val="1200"/>
              </a:spcAft>
              <a:buClrTx/>
              <a:buSzPct val="100000"/>
              <a:buFont typeface="Wingdings" panose="05000000000000000000" pitchFamily="2" charset="2"/>
              <a:buChar char="§"/>
            </a:pP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public 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멤버함수 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draw()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를 가진 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polygon 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클래스가 있을 때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다음 두 선언문에 대해 물음에 답하라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  </a:t>
            </a:r>
          </a:p>
          <a:p>
            <a:pPr marL="319088" lvl="1" indent="128588">
              <a:spcBef>
                <a:spcPts val="0"/>
              </a:spcBef>
              <a:buNone/>
            </a:pP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Polygon poly;</a:t>
            </a:r>
          </a:p>
          <a:p>
            <a:pPr marL="319088" lvl="1" indent="128588">
              <a:spcBef>
                <a:spcPts val="0"/>
              </a:spcBef>
              <a:buNone/>
            </a:pP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Polygon 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*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p;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D63D01-8180-4F0A-BA5D-2EE17AD546C6}"/>
              </a:ext>
            </a:extLst>
          </p:cNvPr>
          <p:cNvSpPr txBox="1"/>
          <p:nvPr/>
        </p:nvSpPr>
        <p:spPr>
          <a:xfrm>
            <a:off x="2063552" y="3188504"/>
            <a:ext cx="9001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굴림" panose="020B0600000101010101" pitchFamily="50" charset="-127"/>
                <a:ea typeface="굴림" panose="020B0600000101010101" pitchFamily="50" charset="-127"/>
              </a:rPr>
              <a:t>(1) </a:t>
            </a:r>
            <a:r>
              <a:rPr lang="ko-KR" altLang="en-US" sz="1600" dirty="0">
                <a:latin typeface="굴림" panose="020B0600000101010101" pitchFamily="50" charset="-127"/>
                <a:ea typeface="굴림" panose="020B0600000101010101" pitchFamily="50" charset="-127"/>
              </a:rPr>
              <a:t>포인터 </a:t>
            </a:r>
            <a:r>
              <a:rPr lang="en-US" altLang="ko-KR" sz="1600" dirty="0">
                <a:latin typeface="굴림" panose="020B0600000101010101" pitchFamily="50" charset="-127"/>
                <a:ea typeface="굴림" panose="020B0600000101010101" pitchFamily="50" charset="-127"/>
              </a:rPr>
              <a:t>p</a:t>
            </a:r>
            <a:r>
              <a:rPr lang="ko-KR" altLang="en-US" sz="1600" dirty="0">
                <a:latin typeface="굴림" panose="020B0600000101010101" pitchFamily="50" charset="-127"/>
                <a:ea typeface="굴림" panose="020B0600000101010101" pitchFamily="50" charset="-127"/>
              </a:rPr>
              <a:t>를 활용하여 </a:t>
            </a:r>
            <a:r>
              <a:rPr lang="en-US" altLang="ko-KR" sz="1600" dirty="0">
                <a:latin typeface="굴림" panose="020B0600000101010101" pitchFamily="50" charset="-127"/>
                <a:ea typeface="굴림" panose="020B0600000101010101" pitchFamily="50" charset="-127"/>
              </a:rPr>
              <a:t>poly</a:t>
            </a:r>
            <a:r>
              <a:rPr lang="ko-KR" altLang="en-US" sz="1600" dirty="0">
                <a:latin typeface="굴림" panose="020B0600000101010101" pitchFamily="50" charset="-127"/>
                <a:ea typeface="굴림" panose="020B0600000101010101" pitchFamily="50" charset="-127"/>
              </a:rPr>
              <a:t>객체의 </a:t>
            </a:r>
            <a:r>
              <a:rPr lang="en-US" altLang="ko-KR" sz="1600" dirty="0">
                <a:latin typeface="굴림" panose="020B0600000101010101" pitchFamily="50" charset="-127"/>
                <a:ea typeface="굴림" panose="020B0600000101010101" pitchFamily="50" charset="-127"/>
              </a:rPr>
              <a:t>draw() </a:t>
            </a:r>
            <a:r>
              <a:rPr lang="ko-KR" altLang="en-US" sz="1600" dirty="0">
                <a:latin typeface="굴림" panose="020B0600000101010101" pitchFamily="50" charset="-127"/>
                <a:ea typeface="굴림" panose="020B0600000101010101" pitchFamily="50" charset="-127"/>
              </a:rPr>
              <a:t>함수를 호출하는 코드를 두 줄로 작성하라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28AC8C-3C4B-4C95-B9A8-127926BEBD1C}"/>
              </a:ext>
            </a:extLst>
          </p:cNvPr>
          <p:cNvSpPr txBox="1"/>
          <p:nvPr/>
        </p:nvSpPr>
        <p:spPr>
          <a:xfrm>
            <a:off x="2063552" y="4509120"/>
            <a:ext cx="9001000" cy="1112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굴림" panose="020B0600000101010101" pitchFamily="50" charset="-127"/>
                <a:ea typeface="굴림" panose="020B0600000101010101" pitchFamily="50" charset="-127"/>
              </a:rPr>
              <a:t>(2) </a:t>
            </a:r>
            <a:r>
              <a:rPr lang="ko-KR" altLang="en-US" sz="1600" dirty="0">
                <a:latin typeface="굴림" panose="020B0600000101010101" pitchFamily="50" charset="-127"/>
                <a:ea typeface="굴림" panose="020B0600000101010101" pitchFamily="50" charset="-127"/>
              </a:rPr>
              <a:t>다음 중에서 다른 하나는 무엇인가</a:t>
            </a:r>
            <a:r>
              <a:rPr lang="en-US" altLang="ko-KR" sz="1600" dirty="0">
                <a:latin typeface="굴림" panose="020B0600000101010101" pitchFamily="50" charset="-127"/>
                <a:ea typeface="굴림" panose="020B0600000101010101" pitchFamily="50" charset="-127"/>
              </a:rPr>
              <a:t>?</a:t>
            </a:r>
          </a:p>
          <a:p>
            <a:endParaRPr lang="en-US" altLang="ko-KR" sz="6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800100" lvl="1" indent="-342900">
              <a:lnSpc>
                <a:spcPct val="150000"/>
              </a:lnSpc>
              <a:buAutoNum type="circleNumDbPlain"/>
            </a:pPr>
            <a:r>
              <a:rPr lang="en-US" altLang="ko-KR" sz="1600" dirty="0" err="1">
                <a:latin typeface="굴림" panose="020B0600000101010101" pitchFamily="50" charset="-127"/>
                <a:ea typeface="굴림" panose="020B0600000101010101" pitchFamily="50" charset="-127"/>
              </a:rPr>
              <a:t>poly.draw</a:t>
            </a:r>
            <a:r>
              <a:rPr lang="en-US" altLang="ko-KR" sz="1600" dirty="0">
                <a:latin typeface="굴림" panose="020B0600000101010101" pitchFamily="50" charset="-127"/>
                <a:ea typeface="굴림" panose="020B0600000101010101" pitchFamily="50" charset="-127"/>
              </a:rPr>
              <a:t>();                         </a:t>
            </a:r>
            <a:r>
              <a:rPr lang="ko-KR" altLang="en-US" sz="1600" dirty="0">
                <a:latin typeface="굴림" panose="020B0600000101010101" pitchFamily="50" charset="-127"/>
                <a:ea typeface="굴림" panose="020B0600000101010101" pitchFamily="50" charset="-127"/>
              </a:rPr>
              <a:t>②  </a:t>
            </a:r>
            <a:r>
              <a:rPr lang="en-US" altLang="ko-KR" sz="1600" dirty="0">
                <a:latin typeface="굴림" panose="020B0600000101010101" pitchFamily="50" charset="-127"/>
                <a:ea typeface="굴림" panose="020B0600000101010101" pitchFamily="50" charset="-127"/>
              </a:rPr>
              <a:t>p-&gt;&amp;poly;  p-&gt;draw();</a:t>
            </a:r>
          </a:p>
          <a:p>
            <a:pPr lvl="1">
              <a:lnSpc>
                <a:spcPct val="150000"/>
              </a:lnSpc>
            </a:pPr>
            <a:r>
              <a:rPr lang="ko-KR" altLang="en-US" sz="1600" dirty="0">
                <a:latin typeface="굴림" panose="020B0600000101010101" pitchFamily="50" charset="-127"/>
                <a:ea typeface="굴림" panose="020B0600000101010101" pitchFamily="50" charset="-127"/>
              </a:rPr>
              <a:t>③  </a:t>
            </a:r>
            <a:r>
              <a:rPr lang="en-US" altLang="ko-KR" sz="1600" dirty="0">
                <a:latin typeface="굴림" panose="020B0600000101010101" pitchFamily="50" charset="-127"/>
                <a:ea typeface="굴림" panose="020B0600000101010101" pitchFamily="50" charset="-127"/>
              </a:rPr>
              <a:t>p=&amp;poly; (</a:t>
            </a:r>
            <a:r>
              <a:rPr lang="ko-KR" altLang="en-US" sz="1600" dirty="0">
                <a:latin typeface="굴림" panose="020B0600000101010101" pitchFamily="50" charset="-127"/>
                <a:ea typeface="굴림" panose="020B0600000101010101" pitchFamily="50" charset="-127"/>
              </a:rPr>
              <a:t>*</a:t>
            </a:r>
            <a:r>
              <a:rPr lang="en-US" altLang="ko-KR" sz="1600" dirty="0">
                <a:latin typeface="굴림" panose="020B0600000101010101" pitchFamily="50" charset="-127"/>
                <a:ea typeface="굴림" panose="020B0600000101010101" pitchFamily="50" charset="-127"/>
              </a:rPr>
              <a:t>p).draw();            </a:t>
            </a:r>
            <a:r>
              <a:rPr lang="ko-KR" altLang="en-US" sz="1600" dirty="0">
                <a:latin typeface="굴림" panose="020B0600000101010101" pitchFamily="50" charset="-127"/>
                <a:ea typeface="굴림" panose="020B0600000101010101" pitchFamily="50" charset="-127"/>
              </a:rPr>
              <a:t>④  </a:t>
            </a:r>
            <a:r>
              <a:rPr lang="en-US" altLang="ko-KR" sz="1600" dirty="0">
                <a:latin typeface="굴림" panose="020B0600000101010101" pitchFamily="50" charset="-127"/>
                <a:ea typeface="굴림" panose="020B0600000101010101" pitchFamily="50" charset="-127"/>
              </a:rPr>
              <a:t>poly-&gt;draw();</a:t>
            </a:r>
            <a:endParaRPr lang="ko-KR" altLang="en-US" sz="1600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66CD914-E795-423E-AB49-3B0E4E4C1774}"/>
              </a:ext>
            </a:extLst>
          </p:cNvPr>
          <p:cNvSpPr/>
          <p:nvPr/>
        </p:nvSpPr>
        <p:spPr>
          <a:xfrm>
            <a:off x="2028303" y="1988840"/>
            <a:ext cx="1944216" cy="8640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936A7F-560F-43CC-95DE-FC8928A6C3CA}"/>
              </a:ext>
            </a:extLst>
          </p:cNvPr>
          <p:cNvSpPr txBox="1"/>
          <p:nvPr/>
        </p:nvSpPr>
        <p:spPr>
          <a:xfrm>
            <a:off x="6367655" y="3630990"/>
            <a:ext cx="1728192" cy="646331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/>
              <a:t>p = &amp;poly;</a:t>
            </a:r>
          </a:p>
          <a:p>
            <a:r>
              <a:rPr lang="en-US" altLang="ko-KR" dirty="0"/>
              <a:t>p-&gt;draw();</a:t>
            </a:r>
            <a:endParaRPr lang="ko-KR" altLang="en-US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E66279F6-F678-450C-ABAE-DED31F40704D}"/>
              </a:ext>
            </a:extLst>
          </p:cNvPr>
          <p:cNvSpPr/>
          <p:nvPr/>
        </p:nvSpPr>
        <p:spPr>
          <a:xfrm>
            <a:off x="5735960" y="5275106"/>
            <a:ext cx="360040" cy="3600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900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객체 배열</a:t>
            </a:r>
            <a:r>
              <a:rPr lang="en-US" altLang="ko-KR" dirty="0"/>
              <a:t>, </a:t>
            </a:r>
            <a:r>
              <a:rPr lang="ko-KR" altLang="en-US" dirty="0"/>
              <a:t>생성 및 소멸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2135560" y="980728"/>
            <a:ext cx="7200800" cy="5688632"/>
          </a:xfrm>
        </p:spPr>
        <p:txBody>
          <a:bodyPr/>
          <a:lstStyle/>
          <a:p>
            <a:r>
              <a:rPr lang="ko-KR" altLang="en-US" dirty="0"/>
              <a:t>객체 배열 선언 가능</a:t>
            </a:r>
            <a:endParaRPr lang="en-US" altLang="ko-KR" dirty="0"/>
          </a:p>
          <a:p>
            <a:pPr lvl="1">
              <a:spcBef>
                <a:spcPts val="0"/>
              </a:spcBef>
              <a:spcAft>
                <a:spcPts val="300"/>
              </a:spcAft>
            </a:pPr>
            <a:r>
              <a:rPr lang="ko-KR" altLang="en-US" dirty="0"/>
              <a:t>기본</a:t>
            </a:r>
            <a:r>
              <a:rPr lang="en-US" altLang="ko-KR" dirty="0"/>
              <a:t> </a:t>
            </a:r>
            <a:r>
              <a:rPr lang="ko-KR" altLang="en-US" dirty="0"/>
              <a:t>타입 배열 선언과 형식 동일</a:t>
            </a:r>
            <a:endParaRPr lang="en-US" altLang="ko-KR" dirty="0"/>
          </a:p>
          <a:p>
            <a:pPr lvl="2">
              <a:lnSpc>
                <a:spcPts val="2200"/>
              </a:lnSpc>
              <a:spcBef>
                <a:spcPts val="0"/>
              </a:spcBef>
            </a:pPr>
            <a:r>
              <a:rPr lang="en-US" altLang="ko-KR" dirty="0" err="1"/>
              <a:t>int</a:t>
            </a:r>
            <a:r>
              <a:rPr lang="en-US" altLang="ko-KR" dirty="0"/>
              <a:t> n[3]; // </a:t>
            </a:r>
            <a:r>
              <a:rPr lang="ko-KR" altLang="en-US" dirty="0"/>
              <a:t>정수형 배열 선언</a:t>
            </a:r>
            <a:endParaRPr lang="en-US" altLang="ko-KR" dirty="0"/>
          </a:p>
          <a:p>
            <a:pPr lvl="2">
              <a:lnSpc>
                <a:spcPts val="2200"/>
              </a:lnSpc>
              <a:spcBef>
                <a:spcPts val="0"/>
              </a:spcBef>
            </a:pPr>
            <a:r>
              <a:rPr lang="en-US" altLang="ko-KR" dirty="0"/>
              <a:t>Circle c[3]; // Circle </a:t>
            </a:r>
            <a:r>
              <a:rPr lang="ko-KR" altLang="en-US" dirty="0"/>
              <a:t>타입의 배열 선언</a:t>
            </a:r>
            <a:endParaRPr lang="en-US" altLang="ko-KR" dirty="0"/>
          </a:p>
          <a:p>
            <a:pPr>
              <a:spcBef>
                <a:spcPts val="1200"/>
              </a:spcBef>
            </a:pPr>
            <a:r>
              <a:rPr lang="ko-KR" altLang="en-US" dirty="0"/>
              <a:t>객체 배열 선언</a:t>
            </a:r>
            <a:endParaRPr lang="en-US" altLang="ko-KR" dirty="0"/>
          </a:p>
          <a:p>
            <a:pPr lvl="1"/>
            <a:r>
              <a:rPr lang="ko-KR" altLang="en-US" dirty="0"/>
              <a:t>객체 배열을 위한 공간 할당</a:t>
            </a:r>
            <a:endParaRPr lang="en-US" altLang="ko-KR" dirty="0"/>
          </a:p>
          <a:p>
            <a:pPr lvl="1"/>
            <a:r>
              <a:rPr lang="ko-KR" altLang="en-US" dirty="0"/>
              <a:t>배열의 각 원소 객체마다 생성자 실행</a:t>
            </a:r>
            <a:endParaRPr lang="en-US" altLang="ko-KR" dirty="0"/>
          </a:p>
          <a:p>
            <a:pPr lvl="2">
              <a:lnSpc>
                <a:spcPts val="2200"/>
              </a:lnSpc>
              <a:spcBef>
                <a:spcPts val="0"/>
              </a:spcBef>
            </a:pPr>
            <a:r>
              <a:rPr lang="en-US" altLang="ko-KR" dirty="0"/>
              <a:t>c[0]</a:t>
            </a:r>
            <a:r>
              <a:rPr lang="ko-KR" altLang="en-US" dirty="0"/>
              <a:t>의 생성자</a:t>
            </a:r>
            <a:r>
              <a:rPr lang="en-US" altLang="ko-KR" dirty="0"/>
              <a:t>, c[1]</a:t>
            </a:r>
            <a:r>
              <a:rPr lang="ko-KR" altLang="en-US" dirty="0"/>
              <a:t>의 생성자</a:t>
            </a:r>
            <a:r>
              <a:rPr lang="en-US" altLang="ko-KR" dirty="0"/>
              <a:t>, c[2]</a:t>
            </a:r>
            <a:r>
              <a:rPr lang="ko-KR" altLang="en-US" dirty="0"/>
              <a:t>의 생성자 실행</a:t>
            </a:r>
            <a:endParaRPr lang="en-US" altLang="ko-KR" dirty="0"/>
          </a:p>
          <a:p>
            <a:pPr lvl="2">
              <a:lnSpc>
                <a:spcPts val="2200"/>
              </a:lnSpc>
              <a:spcBef>
                <a:spcPts val="0"/>
              </a:spcBef>
            </a:pPr>
            <a:r>
              <a:rPr lang="ko-KR" altLang="en-US" dirty="0"/>
              <a:t>매개 변수 없는 생성자 호출</a:t>
            </a:r>
            <a:endParaRPr lang="en-US" altLang="ko-KR" dirty="0"/>
          </a:p>
          <a:p>
            <a:pPr lvl="1">
              <a:spcBef>
                <a:spcPts val="600"/>
              </a:spcBef>
            </a:pPr>
            <a:r>
              <a:rPr lang="ko-KR" altLang="en-US" dirty="0"/>
              <a:t>매개 변수 있는 생성자를 호출할 수 없음</a:t>
            </a:r>
            <a:endParaRPr lang="en-US" altLang="ko-KR" dirty="0"/>
          </a:p>
          <a:p>
            <a:pPr lvl="2">
              <a:lnSpc>
                <a:spcPts val="2200"/>
              </a:lnSpc>
              <a:spcBef>
                <a:spcPts val="0"/>
              </a:spcBef>
            </a:pPr>
            <a:r>
              <a:rPr lang="en-US" altLang="ko-KR" dirty="0"/>
              <a:t>Circle </a:t>
            </a:r>
            <a:r>
              <a:rPr lang="en-US" altLang="ko-KR" dirty="0" err="1"/>
              <a:t>circleArray</a:t>
            </a:r>
            <a:r>
              <a:rPr lang="en-US" altLang="ko-KR" dirty="0"/>
              <a:t>[3](5); // </a:t>
            </a:r>
            <a:r>
              <a:rPr lang="ko-KR" altLang="en-US" dirty="0"/>
              <a:t>오류</a:t>
            </a:r>
            <a:endParaRPr lang="en-US" altLang="ko-KR" dirty="0"/>
          </a:p>
          <a:p>
            <a:pPr>
              <a:spcBef>
                <a:spcPts val="1200"/>
              </a:spcBef>
            </a:pPr>
            <a:r>
              <a:rPr lang="ko-KR" altLang="en-US" dirty="0"/>
              <a:t>배열 소멸</a:t>
            </a:r>
            <a:endParaRPr lang="en-US" altLang="ko-KR" dirty="0"/>
          </a:p>
          <a:p>
            <a:pPr lvl="1">
              <a:spcBef>
                <a:spcPts val="0"/>
              </a:spcBef>
              <a:spcAft>
                <a:spcPts val="300"/>
              </a:spcAft>
            </a:pPr>
            <a:r>
              <a:rPr lang="ko-KR" altLang="en-US" dirty="0"/>
              <a:t>배열의 각 객체마다 </a:t>
            </a:r>
            <a:r>
              <a:rPr lang="ko-KR" altLang="en-US" dirty="0" err="1"/>
              <a:t>소멸자</a:t>
            </a:r>
            <a:r>
              <a:rPr lang="ko-KR" altLang="en-US" dirty="0"/>
              <a:t> 호출</a:t>
            </a:r>
            <a:r>
              <a:rPr lang="en-US" altLang="ko-KR" dirty="0"/>
              <a:t>. </a:t>
            </a:r>
            <a:r>
              <a:rPr lang="ko-KR" altLang="en-US" dirty="0"/>
              <a:t>생성의 반대순으로 소멸</a:t>
            </a:r>
            <a:endParaRPr lang="en-US" altLang="ko-KR" dirty="0"/>
          </a:p>
          <a:p>
            <a:pPr lvl="2">
              <a:lnSpc>
                <a:spcPts val="2200"/>
              </a:lnSpc>
              <a:spcBef>
                <a:spcPts val="0"/>
              </a:spcBef>
            </a:pPr>
            <a:r>
              <a:rPr lang="en-US" altLang="ko-KR" dirty="0"/>
              <a:t>c[2]</a:t>
            </a:r>
            <a:r>
              <a:rPr lang="ko-KR" altLang="en-US" dirty="0"/>
              <a:t>의 </a:t>
            </a:r>
            <a:r>
              <a:rPr lang="ko-KR" altLang="en-US" dirty="0" err="1"/>
              <a:t>소멸자</a:t>
            </a:r>
            <a:r>
              <a:rPr lang="en-US" altLang="ko-KR" dirty="0"/>
              <a:t>, c[1]</a:t>
            </a:r>
            <a:r>
              <a:rPr lang="ko-KR" altLang="en-US" dirty="0"/>
              <a:t>의 </a:t>
            </a:r>
            <a:r>
              <a:rPr lang="ko-KR" altLang="en-US" dirty="0" err="1"/>
              <a:t>소멸자</a:t>
            </a:r>
            <a:r>
              <a:rPr lang="en-US" altLang="ko-KR" dirty="0"/>
              <a:t>, c[0]</a:t>
            </a:r>
            <a:r>
              <a:rPr lang="ko-KR" altLang="en-US" dirty="0"/>
              <a:t>의 </a:t>
            </a:r>
            <a:r>
              <a:rPr lang="ko-KR" altLang="en-US" dirty="0" err="1"/>
              <a:t>소멸자</a:t>
            </a:r>
            <a:r>
              <a:rPr lang="ko-KR" altLang="en-US" dirty="0"/>
              <a:t> 실행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294967295"/>
          </p:nvPr>
        </p:nvSpPr>
        <p:spPr>
          <a:xfrm>
            <a:off x="0" y="1036638"/>
            <a:ext cx="533400" cy="244475"/>
          </a:xfrm>
          <a:prstGeom prst="rect">
            <a:avLst/>
          </a:prstGeom>
        </p:spPr>
        <p:txBody>
          <a:bodyPr vert="horz" anchor="ctr" anchorCtr="0">
            <a:normAutofit fontScale="85000" lnSpcReduction="20000"/>
          </a:bodyPr>
          <a:lstStyle>
            <a:defPPr>
              <a:defRPr lang="ko-KR"/>
            </a:defPPr>
            <a:lvl1pPr marL="0" algn="ctr" defTabSz="914400" rtl="0" eaLnBrk="1" latinLnBrk="0" hangingPunct="1">
              <a:defRPr kumimoji="0" sz="1400" b="1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1870596-DAFA-46D2-82A7-2B6B5F8E0EA4}" type="slidenum">
              <a:rPr lang="ko-KR" altLang="en-US" smtClean="0"/>
              <a:pPr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54668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배열 생성과 활용</a:t>
            </a:r>
            <a:r>
              <a:rPr lang="en-US" altLang="ko-KR" dirty="0"/>
              <a:t>(</a:t>
            </a:r>
            <a:r>
              <a:rPr lang="ko-KR" altLang="en-US" dirty="0"/>
              <a:t>예제 </a:t>
            </a:r>
            <a:r>
              <a:rPr lang="en-US" altLang="ko-KR" dirty="0"/>
              <a:t>4-2</a:t>
            </a:r>
            <a:r>
              <a:rPr lang="ko-KR" altLang="en-US" dirty="0"/>
              <a:t>의 실행 과정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294967295"/>
          </p:nvPr>
        </p:nvSpPr>
        <p:spPr>
          <a:xfrm>
            <a:off x="0" y="1036638"/>
            <a:ext cx="533400" cy="244475"/>
          </a:xfrm>
          <a:prstGeom prst="rect">
            <a:avLst/>
          </a:prstGeom>
        </p:spPr>
        <p:txBody>
          <a:bodyPr vert="horz" anchor="ctr" anchorCtr="0">
            <a:normAutofit fontScale="85000" lnSpcReduction="20000"/>
          </a:bodyPr>
          <a:lstStyle>
            <a:defPPr>
              <a:defRPr lang="ko-KR"/>
            </a:defPPr>
            <a:lvl1pPr marL="0" algn="ctr" defTabSz="914400" rtl="0" eaLnBrk="1" latinLnBrk="0" hangingPunct="1">
              <a:defRPr kumimoji="0" sz="1400" b="1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1870596-DAFA-46D2-82A7-2B6B5F8E0EA4}" type="slidenum">
              <a:rPr lang="ko-KR" altLang="en-US" smtClean="0"/>
              <a:pPr/>
              <a:t>9</a:t>
            </a:fld>
            <a:endParaRPr lang="ko-KR" altLang="en-US" dirty="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9556" y="1036638"/>
            <a:ext cx="7992888" cy="4703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0221310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가을">
  <a:themeElements>
    <a:clrScheme name="가을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가을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>
    <a:spDef>
      <a:spPr>
        <a:ln>
          <a:headEnd type="oval" w="med" len="med"/>
          <a:tailEnd type="triangle" w="med" len="med"/>
        </a:ln>
      </a:spPr>
      <a:bodyPr rtlCol="0" anchor="ctr"/>
      <a:lstStyle>
        <a:defPPr algn="ctr">
          <a:defRPr/>
        </a:defPPr>
      </a:lstStyle>
      <a:style>
        <a:lnRef idx="1">
          <a:schemeClr val="accent2"/>
        </a:lnRef>
        <a:fillRef idx="0">
          <a:schemeClr val="accent2"/>
        </a:fillRef>
        <a:effectRef idx="0">
          <a:schemeClr val="accent2"/>
        </a:effectRef>
        <a:fontRef idx="minor">
          <a:schemeClr val="tx1"/>
        </a:fontRef>
      </a:style>
    </a:spDef>
    <a:txDef>
      <a:spPr>
        <a:ln w="6350"/>
      </a:spPr>
      <a:bodyPr wrap="square">
        <a:spAutoFit/>
      </a:bodyPr>
      <a:lstStyle>
        <a:defPPr algn="l">
          <a:defRPr sz="1600" dirty="0">
            <a:solidFill>
              <a:srgbClr val="808080"/>
            </a:solidFill>
            <a:latin typeface="돋움체" panose="020B0609000101010101" pitchFamily="49" charset="-127"/>
            <a:ea typeface="돋움체" panose="020B0609000101010101" pitchFamily="49" charset="-127"/>
          </a:defRPr>
        </a:defPPr>
      </a:lstStyle>
      <a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a: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10229</TotalTime>
  <Words>5911</Words>
  <Application>Microsoft Office PowerPoint</Application>
  <PresentationFormat>와이드스크린</PresentationFormat>
  <Paragraphs>1109</Paragraphs>
  <Slides>62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62</vt:i4>
      </vt:variant>
    </vt:vector>
  </HeadingPairs>
  <TitlesOfParts>
    <vt:vector size="74" baseType="lpstr">
      <vt:lpstr>AppleSDGothicNeo</vt:lpstr>
      <vt:lpstr>HY헤드라인M</vt:lpstr>
      <vt:lpstr>굴림</vt:lpstr>
      <vt:lpstr>돋움체</vt:lpstr>
      <vt:lpstr>맑은 고딕</vt:lpstr>
      <vt:lpstr>함초롬바탕</vt:lpstr>
      <vt:lpstr>Arial</vt:lpstr>
      <vt:lpstr>Cambria</vt:lpstr>
      <vt:lpstr>Sabon Next LT</vt:lpstr>
      <vt:lpstr>Wingdings</vt:lpstr>
      <vt:lpstr>Wingdings 2</vt:lpstr>
      <vt:lpstr>가을</vt:lpstr>
      <vt:lpstr>PowerPoint 프레젠테이션</vt:lpstr>
      <vt:lpstr>7-2강</vt:lpstr>
      <vt:lpstr>포인터 기초 지식</vt:lpstr>
      <vt:lpstr>포인터 기초 지식</vt:lpstr>
      <vt:lpstr>참조 변수와 포인터 변수의 차이</vt:lpstr>
      <vt:lpstr>객체 포인터</vt:lpstr>
      <vt:lpstr>Check Time</vt:lpstr>
      <vt:lpstr>객체 배열, 생성 및 소멸</vt:lpstr>
      <vt:lpstr>배열 생성과 활용(예제 4-2의 실행 과정)</vt:lpstr>
      <vt:lpstr>동적 메모리 할당 및 반환</vt:lpstr>
      <vt:lpstr>new와 delete 연산자</vt:lpstr>
      <vt:lpstr>기본 타입의 메모리 동적 할당 및 반환</vt:lpstr>
      <vt:lpstr>배열의 동적 할당 및 반환</vt:lpstr>
      <vt:lpstr>객체 배열의 동적 생성 및 반환</vt:lpstr>
      <vt:lpstr>객체 배열의 사용, 배열의 반환과 소멸자</vt:lpstr>
      <vt:lpstr>동적 메모리 할당과 메모리 누수</vt:lpstr>
      <vt:lpstr>this 포인터</vt:lpstr>
      <vt:lpstr>this와 객체 </vt:lpstr>
      <vt:lpstr>this의 제약 사항</vt:lpstr>
      <vt:lpstr>string 클래스를 이용한 문자열</vt:lpstr>
      <vt:lpstr>예제 4-13 문자열을 입력 받고 회전시키기</vt:lpstr>
      <vt:lpstr>함수의 인자 전달 방식 리뷰</vt:lpstr>
      <vt:lpstr>PowerPoint 프레젠테이션</vt:lpstr>
      <vt:lpstr>‘값에 의한 호출’로 객체 전달</vt:lpstr>
      <vt:lpstr>PowerPoint 프레젠테이션</vt:lpstr>
      <vt:lpstr>함수에 객체 전달 – ‘주소에 의한 호출’로</vt:lpstr>
      <vt:lpstr>PowerPoint 프레젠테이션</vt:lpstr>
      <vt:lpstr>객체 치환 및 객체 리턴</vt:lpstr>
      <vt:lpstr>참조 변수</vt:lpstr>
      <vt:lpstr>참조 변수 선언 및 사용 사례</vt:lpstr>
      <vt:lpstr>참조에 의한 호출 사례</vt:lpstr>
      <vt:lpstr>참조 리턴</vt:lpstr>
      <vt:lpstr>값을 리턴하는 함수 vs. 참조를 리턴하는 함수</vt:lpstr>
      <vt:lpstr>Check Time</vt:lpstr>
      <vt:lpstr>Check Time</vt:lpstr>
      <vt:lpstr>C++에서 객체의 복사</vt:lpstr>
      <vt:lpstr>복사 생성자</vt:lpstr>
      <vt:lpstr>디폴트 복사 생성자 사례</vt:lpstr>
      <vt:lpstr>예제 5-10의  실행 과정</vt:lpstr>
      <vt:lpstr>PowerPoint 프레젠테이션</vt:lpstr>
      <vt:lpstr>예제 5-11의 실행 과정</vt:lpstr>
      <vt:lpstr>PowerPoint 프레젠테이션</vt:lpstr>
      <vt:lpstr>함수 중복</vt:lpstr>
      <vt:lpstr>함수 중복 성공 사례</vt:lpstr>
      <vt:lpstr>소멸자 함수 중복</vt:lpstr>
      <vt:lpstr>디폴트 매개 변수</vt:lpstr>
      <vt:lpstr>디폴트 매개 변수 사례</vt:lpstr>
      <vt:lpstr>static 멤버와 non-static 멤버의 특성</vt:lpstr>
      <vt:lpstr>static 멤버와 non-static 멤버의 관계</vt:lpstr>
      <vt:lpstr>static 멤버 사용 : 객체의 멤버로 접근</vt:lpstr>
      <vt:lpstr>static 멤버 사용 : 클래스명과 범위 지정 연산자(::)로 접근</vt:lpstr>
      <vt:lpstr>static 멤버 함수는 static 멤버만 접근 가능</vt:lpstr>
      <vt:lpstr> 문제유형 (단답형)</vt:lpstr>
      <vt:lpstr>문제유형 단답형</vt:lpstr>
      <vt:lpstr> 문제유형 실습형 </vt:lpstr>
      <vt:lpstr> 문제유형 실습형</vt:lpstr>
      <vt:lpstr> 문제유형 실습형</vt:lpstr>
      <vt:lpstr>PowerPoint 프레젠테이션</vt:lpstr>
      <vt:lpstr>문제유형 실습형</vt:lpstr>
      <vt:lpstr>PowerPoint 프레젠테이션</vt:lpstr>
      <vt:lpstr>실습문제 3-9</vt:lpstr>
      <vt:lpstr>실습문제 4-9 풀이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Kitae</dc:creator>
  <cp:lastModifiedBy>전 혜경</cp:lastModifiedBy>
  <cp:revision>189</cp:revision>
  <cp:lastPrinted>2013-07-12T10:01:15Z</cp:lastPrinted>
  <dcterms:created xsi:type="dcterms:W3CDTF">2011-08-27T14:53:28Z</dcterms:created>
  <dcterms:modified xsi:type="dcterms:W3CDTF">2022-10-18T13:35:25Z</dcterms:modified>
</cp:coreProperties>
</file>